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985" r:id="rId2"/>
    <p:sldId id="986" r:id="rId3"/>
    <p:sldId id="949" r:id="rId4"/>
    <p:sldId id="988" r:id="rId5"/>
    <p:sldId id="987" r:id="rId6"/>
    <p:sldId id="989" r:id="rId7"/>
    <p:sldId id="950" r:id="rId8"/>
    <p:sldId id="924" r:id="rId9"/>
    <p:sldId id="970" r:id="rId10"/>
    <p:sldId id="715" r:id="rId11"/>
    <p:sldId id="918" r:id="rId12"/>
    <p:sldId id="972" r:id="rId13"/>
    <p:sldId id="954" r:id="rId14"/>
    <p:sldId id="956" r:id="rId15"/>
    <p:sldId id="957" r:id="rId16"/>
    <p:sldId id="958" r:id="rId17"/>
    <p:sldId id="959" r:id="rId18"/>
    <p:sldId id="960" r:id="rId19"/>
    <p:sldId id="961" r:id="rId20"/>
    <p:sldId id="962" r:id="rId21"/>
    <p:sldId id="963" r:id="rId22"/>
    <p:sldId id="964" r:id="rId23"/>
    <p:sldId id="913" r:id="rId24"/>
    <p:sldId id="930" r:id="rId25"/>
    <p:sldId id="944" r:id="rId26"/>
    <p:sldId id="945" r:id="rId27"/>
    <p:sldId id="935" r:id="rId28"/>
    <p:sldId id="946" r:id="rId29"/>
    <p:sldId id="940" r:id="rId30"/>
    <p:sldId id="941" r:id="rId31"/>
    <p:sldId id="942" r:id="rId32"/>
    <p:sldId id="931" r:id="rId33"/>
    <p:sldId id="977" r:id="rId34"/>
    <p:sldId id="943" r:id="rId35"/>
    <p:sldId id="978" r:id="rId36"/>
    <p:sldId id="968" r:id="rId37"/>
    <p:sldId id="991" r:id="rId38"/>
    <p:sldId id="917" r:id="rId39"/>
    <p:sldId id="969" r:id="rId40"/>
    <p:sldId id="971" r:id="rId41"/>
    <p:sldId id="981" r:id="rId42"/>
    <p:sldId id="990" r:id="rId43"/>
    <p:sldId id="982" r:id="rId44"/>
    <p:sldId id="983" r:id="rId45"/>
    <p:sldId id="992" r:id="rId46"/>
    <p:sldId id="984" r:id="rId47"/>
  </p:sldIdLst>
  <p:sldSz cx="9144000" cy="6858000" type="screen4x3"/>
  <p:notesSz cx="6858000"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3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3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3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3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300" kern="1200">
        <a:solidFill>
          <a:schemeClr val="tx1"/>
        </a:solidFill>
        <a:latin typeface="Book Antiqua" pitchFamily="18" charset="0"/>
        <a:ea typeface="+mn-ea"/>
        <a:cs typeface="+mn-cs"/>
      </a:defRPr>
    </a:lvl5pPr>
    <a:lvl6pPr marL="2286000" algn="l" defTabSz="914400" rtl="0" eaLnBrk="1" latinLnBrk="0" hangingPunct="1">
      <a:defRPr sz="300" kern="1200">
        <a:solidFill>
          <a:schemeClr val="tx1"/>
        </a:solidFill>
        <a:latin typeface="Book Antiqua" pitchFamily="18" charset="0"/>
        <a:ea typeface="+mn-ea"/>
        <a:cs typeface="+mn-cs"/>
      </a:defRPr>
    </a:lvl6pPr>
    <a:lvl7pPr marL="2743200" algn="l" defTabSz="914400" rtl="0" eaLnBrk="1" latinLnBrk="0" hangingPunct="1">
      <a:defRPr sz="300" kern="1200">
        <a:solidFill>
          <a:schemeClr val="tx1"/>
        </a:solidFill>
        <a:latin typeface="Book Antiqua" pitchFamily="18" charset="0"/>
        <a:ea typeface="+mn-ea"/>
        <a:cs typeface="+mn-cs"/>
      </a:defRPr>
    </a:lvl7pPr>
    <a:lvl8pPr marL="3200400" algn="l" defTabSz="914400" rtl="0" eaLnBrk="1" latinLnBrk="0" hangingPunct="1">
      <a:defRPr sz="300" kern="1200">
        <a:solidFill>
          <a:schemeClr val="tx1"/>
        </a:solidFill>
        <a:latin typeface="Book Antiqua" pitchFamily="18" charset="0"/>
        <a:ea typeface="+mn-ea"/>
        <a:cs typeface="+mn-cs"/>
      </a:defRPr>
    </a:lvl8pPr>
    <a:lvl9pPr marL="3657600" algn="l" defTabSz="914400" rtl="0" eaLnBrk="1" latinLnBrk="0" hangingPunct="1">
      <a:defRPr sz="300" kern="1200">
        <a:solidFill>
          <a:schemeClr val="tx1"/>
        </a:solidFill>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5050"/>
    <a:srgbClr val="1C9903"/>
    <a:srgbClr val="FF9900"/>
    <a:srgbClr val="BE004D"/>
    <a:srgbClr val="FFFF00"/>
    <a:srgbClr val="FF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51" autoAdjust="0"/>
    <p:restoredTop sz="94101" autoAdjust="0"/>
  </p:normalViewPr>
  <p:slideViewPr>
    <p:cSldViewPr>
      <p:cViewPr>
        <p:scale>
          <a:sx n="75" d="100"/>
          <a:sy n="75" d="100"/>
        </p:scale>
        <p:origin x="-1980"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650"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0672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414838"/>
            <a:ext cx="5029200" cy="4183062"/>
          </a:xfrm>
          <a:prstGeom prst="rect">
            <a:avLst/>
          </a:prstGeom>
          <a:noFill/>
          <a:ln w="12700">
            <a:noFill/>
            <a:miter lim="800000"/>
            <a:headEnd/>
            <a:tailEnd/>
          </a:ln>
          <a:effectLst/>
        </p:spPr>
        <p:txBody>
          <a:bodyPr vert="horz" wrap="square" lIns="91981" tIns="45183" rIns="91981" bIns="45183"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9747" name="Rectangle 3"/>
          <p:cNvSpPr>
            <a:spLocks noGrp="1" noRot="1" noChangeAspect="1" noChangeArrowheads="1" noTextEdit="1"/>
          </p:cNvSpPr>
          <p:nvPr>
            <p:ph type="sldImg" idx="2"/>
          </p:nvPr>
        </p:nvSpPr>
        <p:spPr bwMode="auto">
          <a:xfrm>
            <a:off x="1114425" y="704850"/>
            <a:ext cx="4629150" cy="3471863"/>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2197463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04900" y="696913"/>
            <a:ext cx="4648200" cy="3486150"/>
          </a:xfrm>
          <a:ln/>
        </p:spPr>
      </p:sp>
      <p:sp>
        <p:nvSpPr>
          <p:cNvPr id="52227" name="Rectangle 3"/>
          <p:cNvSpPr>
            <a:spLocks noGrp="1" noChangeArrowheads="1"/>
          </p:cNvSpPr>
          <p:nvPr>
            <p:ph type="body" idx="1"/>
          </p:nvPr>
        </p:nvSpPr>
        <p:spPr>
          <a:xfrm>
            <a:off x="914400" y="4414838"/>
            <a:ext cx="5029200" cy="4184650"/>
          </a:xfrm>
          <a:noFill/>
          <a:ln w="9525"/>
        </p:spPr>
        <p:txBody>
          <a:bodyPr lIns="92728" tIns="46364" rIns="92728" bIns="46364"/>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xfrm>
            <a:off x="1104900" y="696913"/>
            <a:ext cx="4648200" cy="3486150"/>
          </a:xfrm>
          <a:ln/>
        </p:spPr>
      </p:sp>
      <p:sp>
        <p:nvSpPr>
          <p:cNvPr id="16691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xfrm>
            <a:off x="1104900" y="696913"/>
            <a:ext cx="4648200" cy="3486150"/>
          </a:xfrm>
          <a:ln/>
        </p:spPr>
      </p:sp>
      <p:sp>
        <p:nvSpPr>
          <p:cNvPr id="16691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xfrm>
            <a:off x="1104900" y="696913"/>
            <a:ext cx="4648200" cy="3486150"/>
          </a:xfrm>
          <a:ln/>
        </p:spPr>
      </p:sp>
      <p:sp>
        <p:nvSpPr>
          <p:cNvPr id="16691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xfrm>
            <a:off x="1104900" y="696913"/>
            <a:ext cx="4648200" cy="3486150"/>
          </a:xfrm>
          <a:ln/>
        </p:spPr>
      </p:sp>
      <p:sp>
        <p:nvSpPr>
          <p:cNvPr id="16691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xfrm>
            <a:off x="1104900" y="696913"/>
            <a:ext cx="4648200" cy="3486150"/>
          </a:xfrm>
          <a:ln/>
        </p:spPr>
      </p:sp>
      <p:sp>
        <p:nvSpPr>
          <p:cNvPr id="166915" name="Rectangle 3"/>
          <p:cNvSpPr>
            <a:spLocks noGrp="1" noChangeArrowheads="1"/>
          </p:cNvSpPr>
          <p:nvPr>
            <p:ph type="body" idx="1"/>
          </p:nvPr>
        </p:nvSpPr>
        <p:spPr>
          <a:xfrm>
            <a:off x="914400" y="4416425"/>
            <a:ext cx="5029200" cy="4183063"/>
          </a:xfrm>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7463" y="219075"/>
            <a:ext cx="1938337" cy="565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7688" y="219075"/>
            <a:ext cx="5667375" cy="565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7688" y="1676400"/>
            <a:ext cx="3802062"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2150" y="1676400"/>
            <a:ext cx="3803650"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0"/>
                <a:invGamma/>
              </a:schemeClr>
            </a:gs>
          </a:gsLst>
          <a:path path="rect">
            <a:fillToRect r="100000" b="100000"/>
          </a:path>
        </a:gra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47688" y="219075"/>
            <a:ext cx="7758112" cy="1152525"/>
          </a:xfrm>
          <a:prstGeom prst="rect">
            <a:avLst/>
          </a:prstGeom>
          <a:noFill/>
          <a:ln w="12700">
            <a:noFill/>
            <a:miter lim="800000"/>
            <a:headEnd/>
            <a:tailEnd/>
          </a:ln>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7" name="Rectangle 8"/>
          <p:cNvSpPr>
            <a:spLocks noGrp="1" noChangeArrowheads="1"/>
          </p:cNvSpPr>
          <p:nvPr>
            <p:ph type="body" idx="1"/>
          </p:nvPr>
        </p:nvSpPr>
        <p:spPr bwMode="auto">
          <a:xfrm>
            <a:off x="547688" y="1676400"/>
            <a:ext cx="7758112" cy="4200525"/>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28"/>
          <p:cNvGrpSpPr>
            <a:grpSpLocks/>
          </p:cNvGrpSpPr>
          <p:nvPr userDrawn="1"/>
        </p:nvGrpSpPr>
        <p:grpSpPr bwMode="auto">
          <a:xfrm>
            <a:off x="0" y="6400800"/>
            <a:ext cx="9144000" cy="184150"/>
            <a:chOff x="0" y="4061"/>
            <a:chExt cx="5760" cy="116"/>
          </a:xfrm>
        </p:grpSpPr>
        <p:sp>
          <p:nvSpPr>
            <p:cNvPr id="1032" name="Freeform 24"/>
            <p:cNvSpPr>
              <a:spLocks/>
            </p:cNvSpPr>
            <p:nvPr userDrawn="1"/>
          </p:nvSpPr>
          <p:spPr bwMode="auto">
            <a:xfrm>
              <a:off x="4194" y="4061"/>
              <a:ext cx="166" cy="116"/>
            </a:xfrm>
            <a:custGeom>
              <a:avLst/>
              <a:gdLst>
                <a:gd name="T0" fmla="*/ 160 w 166"/>
                <a:gd name="T1" fmla="*/ 0 h 116"/>
                <a:gd name="T2" fmla="*/ 151 w 166"/>
                <a:gd name="T3" fmla="*/ 0 h 116"/>
                <a:gd name="T4" fmla="*/ 143 w 166"/>
                <a:gd name="T5" fmla="*/ 0 h 116"/>
                <a:gd name="T6" fmla="*/ 137 w 166"/>
                <a:gd name="T7" fmla="*/ 1 h 116"/>
                <a:gd name="T8" fmla="*/ 129 w 166"/>
                <a:gd name="T9" fmla="*/ 2 h 116"/>
                <a:gd name="T10" fmla="*/ 123 w 166"/>
                <a:gd name="T11" fmla="*/ 5 h 116"/>
                <a:gd name="T12" fmla="*/ 119 w 166"/>
                <a:gd name="T13" fmla="*/ 10 h 116"/>
                <a:gd name="T14" fmla="*/ 116 w 166"/>
                <a:gd name="T15" fmla="*/ 19 h 116"/>
                <a:gd name="T16" fmla="*/ 114 w 166"/>
                <a:gd name="T17" fmla="*/ 31 h 116"/>
                <a:gd name="T18" fmla="*/ 111 w 166"/>
                <a:gd name="T19" fmla="*/ 43 h 116"/>
                <a:gd name="T20" fmla="*/ 109 w 166"/>
                <a:gd name="T21" fmla="*/ 52 h 116"/>
                <a:gd name="T22" fmla="*/ 107 w 166"/>
                <a:gd name="T23" fmla="*/ 62 h 116"/>
                <a:gd name="T24" fmla="*/ 105 w 166"/>
                <a:gd name="T25" fmla="*/ 72 h 116"/>
                <a:gd name="T26" fmla="*/ 103 w 166"/>
                <a:gd name="T27" fmla="*/ 84 h 116"/>
                <a:gd name="T28" fmla="*/ 100 w 166"/>
                <a:gd name="T29" fmla="*/ 96 h 116"/>
                <a:gd name="T30" fmla="*/ 97 w 166"/>
                <a:gd name="T31" fmla="*/ 105 h 116"/>
                <a:gd name="T32" fmla="*/ 93 w 166"/>
                <a:gd name="T33" fmla="*/ 110 h 116"/>
                <a:gd name="T34" fmla="*/ 87 w 166"/>
                <a:gd name="T35" fmla="*/ 113 h 116"/>
                <a:gd name="T36" fmla="*/ 79 w 166"/>
                <a:gd name="T37" fmla="*/ 114 h 116"/>
                <a:gd name="T38" fmla="*/ 72 w 166"/>
                <a:gd name="T39" fmla="*/ 115 h 116"/>
                <a:gd name="T40" fmla="*/ 64 w 166"/>
                <a:gd name="T41" fmla="*/ 115 h 116"/>
                <a:gd name="T42" fmla="*/ 55 w 166"/>
                <a:gd name="T43" fmla="*/ 115 h 116"/>
                <a:gd name="T44" fmla="*/ 0 w 166"/>
                <a:gd name="T45" fmla="*/ 115 h 116"/>
                <a:gd name="T46" fmla="*/ 10 w 166"/>
                <a:gd name="T47" fmla="*/ 115 h 116"/>
                <a:gd name="T48" fmla="*/ 18 w 166"/>
                <a:gd name="T49" fmla="*/ 115 h 116"/>
                <a:gd name="T50" fmla="*/ 26 w 166"/>
                <a:gd name="T51" fmla="*/ 115 h 116"/>
                <a:gd name="T52" fmla="*/ 32 w 166"/>
                <a:gd name="T53" fmla="*/ 114 h 116"/>
                <a:gd name="T54" fmla="*/ 40 w 166"/>
                <a:gd name="T55" fmla="*/ 112 h 116"/>
                <a:gd name="T56" fmla="*/ 46 w 166"/>
                <a:gd name="T57" fmla="*/ 108 h 116"/>
                <a:gd name="T58" fmla="*/ 49 w 166"/>
                <a:gd name="T59" fmla="*/ 101 h 116"/>
                <a:gd name="T60" fmla="*/ 51 w 166"/>
                <a:gd name="T61" fmla="*/ 90 h 116"/>
                <a:gd name="T62" fmla="*/ 54 w 166"/>
                <a:gd name="T63" fmla="*/ 76 h 116"/>
                <a:gd name="T64" fmla="*/ 56 w 166"/>
                <a:gd name="T65" fmla="*/ 67 h 116"/>
                <a:gd name="T66" fmla="*/ 58 w 166"/>
                <a:gd name="T67" fmla="*/ 57 h 116"/>
                <a:gd name="T68" fmla="*/ 60 w 166"/>
                <a:gd name="T69" fmla="*/ 47 h 116"/>
                <a:gd name="T70" fmla="*/ 62 w 166"/>
                <a:gd name="T71" fmla="*/ 38 h 116"/>
                <a:gd name="T72" fmla="*/ 65 w 166"/>
                <a:gd name="T73" fmla="*/ 24 h 116"/>
                <a:gd name="T74" fmla="*/ 67 w 166"/>
                <a:gd name="T75" fmla="*/ 14 h 116"/>
                <a:gd name="T76" fmla="*/ 70 w 166"/>
                <a:gd name="T77" fmla="*/ 7 h 116"/>
                <a:gd name="T78" fmla="*/ 75 w 166"/>
                <a:gd name="T79" fmla="*/ 3 h 116"/>
                <a:gd name="T80" fmla="*/ 84 w 166"/>
                <a:gd name="T81" fmla="*/ 1 h 116"/>
                <a:gd name="T82" fmla="*/ 89 w 166"/>
                <a:gd name="T83" fmla="*/ 0 h 116"/>
                <a:gd name="T84" fmla="*/ 97 w 166"/>
                <a:gd name="T85" fmla="*/ 0 h 116"/>
                <a:gd name="T86" fmla="*/ 105 w 166"/>
                <a:gd name="T87" fmla="*/ 0 h 116"/>
                <a:gd name="T88" fmla="*/ 115 w 166"/>
                <a:gd name="T89" fmla="*/ 0 h 11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66" h="116">
                  <a:moveTo>
                    <a:pt x="165" y="0"/>
                  </a:moveTo>
                  <a:lnTo>
                    <a:pt x="160" y="0"/>
                  </a:lnTo>
                  <a:lnTo>
                    <a:pt x="155" y="0"/>
                  </a:lnTo>
                  <a:lnTo>
                    <a:pt x="151" y="0"/>
                  </a:lnTo>
                  <a:lnTo>
                    <a:pt x="147" y="0"/>
                  </a:lnTo>
                  <a:lnTo>
                    <a:pt x="143" y="0"/>
                  </a:lnTo>
                  <a:lnTo>
                    <a:pt x="140" y="0"/>
                  </a:lnTo>
                  <a:lnTo>
                    <a:pt x="137" y="1"/>
                  </a:lnTo>
                  <a:lnTo>
                    <a:pt x="134" y="1"/>
                  </a:lnTo>
                  <a:lnTo>
                    <a:pt x="129" y="2"/>
                  </a:lnTo>
                  <a:lnTo>
                    <a:pt x="126" y="3"/>
                  </a:lnTo>
                  <a:lnTo>
                    <a:pt x="123" y="5"/>
                  </a:lnTo>
                  <a:lnTo>
                    <a:pt x="121" y="7"/>
                  </a:lnTo>
                  <a:lnTo>
                    <a:pt x="119" y="10"/>
                  </a:lnTo>
                  <a:lnTo>
                    <a:pt x="117" y="14"/>
                  </a:lnTo>
                  <a:lnTo>
                    <a:pt x="116" y="19"/>
                  </a:lnTo>
                  <a:lnTo>
                    <a:pt x="115" y="24"/>
                  </a:lnTo>
                  <a:lnTo>
                    <a:pt x="114" y="31"/>
                  </a:lnTo>
                  <a:lnTo>
                    <a:pt x="112" y="38"/>
                  </a:lnTo>
                  <a:lnTo>
                    <a:pt x="111" y="43"/>
                  </a:lnTo>
                  <a:lnTo>
                    <a:pt x="111" y="47"/>
                  </a:lnTo>
                  <a:lnTo>
                    <a:pt x="109" y="52"/>
                  </a:lnTo>
                  <a:lnTo>
                    <a:pt x="108" y="57"/>
                  </a:lnTo>
                  <a:lnTo>
                    <a:pt x="107" y="62"/>
                  </a:lnTo>
                  <a:lnTo>
                    <a:pt x="106" y="67"/>
                  </a:lnTo>
                  <a:lnTo>
                    <a:pt x="105" y="72"/>
                  </a:lnTo>
                  <a:lnTo>
                    <a:pt x="104" y="76"/>
                  </a:lnTo>
                  <a:lnTo>
                    <a:pt x="103" y="84"/>
                  </a:lnTo>
                  <a:lnTo>
                    <a:pt x="101" y="90"/>
                  </a:lnTo>
                  <a:lnTo>
                    <a:pt x="100" y="96"/>
                  </a:lnTo>
                  <a:lnTo>
                    <a:pt x="99" y="101"/>
                  </a:lnTo>
                  <a:lnTo>
                    <a:pt x="97" y="105"/>
                  </a:lnTo>
                  <a:lnTo>
                    <a:pt x="96" y="108"/>
                  </a:lnTo>
                  <a:lnTo>
                    <a:pt x="93" y="110"/>
                  </a:lnTo>
                  <a:lnTo>
                    <a:pt x="90" y="112"/>
                  </a:lnTo>
                  <a:lnTo>
                    <a:pt x="87" y="113"/>
                  </a:lnTo>
                  <a:lnTo>
                    <a:pt x="82" y="114"/>
                  </a:lnTo>
                  <a:lnTo>
                    <a:pt x="79" y="114"/>
                  </a:lnTo>
                  <a:lnTo>
                    <a:pt x="76" y="115"/>
                  </a:lnTo>
                  <a:lnTo>
                    <a:pt x="72" y="115"/>
                  </a:lnTo>
                  <a:lnTo>
                    <a:pt x="68" y="115"/>
                  </a:lnTo>
                  <a:lnTo>
                    <a:pt x="64" y="115"/>
                  </a:lnTo>
                  <a:lnTo>
                    <a:pt x="60" y="115"/>
                  </a:lnTo>
                  <a:lnTo>
                    <a:pt x="55" y="115"/>
                  </a:lnTo>
                  <a:lnTo>
                    <a:pt x="50" y="115"/>
                  </a:lnTo>
                  <a:lnTo>
                    <a:pt x="0" y="115"/>
                  </a:lnTo>
                  <a:lnTo>
                    <a:pt x="5" y="115"/>
                  </a:lnTo>
                  <a:lnTo>
                    <a:pt x="10" y="115"/>
                  </a:lnTo>
                  <a:lnTo>
                    <a:pt x="14" y="115"/>
                  </a:lnTo>
                  <a:lnTo>
                    <a:pt x="18" y="115"/>
                  </a:lnTo>
                  <a:lnTo>
                    <a:pt x="22" y="115"/>
                  </a:lnTo>
                  <a:lnTo>
                    <a:pt x="26" y="115"/>
                  </a:lnTo>
                  <a:lnTo>
                    <a:pt x="29" y="114"/>
                  </a:lnTo>
                  <a:lnTo>
                    <a:pt x="32" y="114"/>
                  </a:lnTo>
                  <a:lnTo>
                    <a:pt x="36" y="113"/>
                  </a:lnTo>
                  <a:lnTo>
                    <a:pt x="40" y="112"/>
                  </a:lnTo>
                  <a:lnTo>
                    <a:pt x="43" y="110"/>
                  </a:lnTo>
                  <a:lnTo>
                    <a:pt x="46" y="108"/>
                  </a:lnTo>
                  <a:lnTo>
                    <a:pt x="47" y="105"/>
                  </a:lnTo>
                  <a:lnTo>
                    <a:pt x="49" y="101"/>
                  </a:lnTo>
                  <a:lnTo>
                    <a:pt x="50" y="96"/>
                  </a:lnTo>
                  <a:lnTo>
                    <a:pt x="51" y="90"/>
                  </a:lnTo>
                  <a:lnTo>
                    <a:pt x="52" y="84"/>
                  </a:lnTo>
                  <a:lnTo>
                    <a:pt x="54" y="76"/>
                  </a:lnTo>
                  <a:lnTo>
                    <a:pt x="55" y="72"/>
                  </a:lnTo>
                  <a:lnTo>
                    <a:pt x="56" y="67"/>
                  </a:lnTo>
                  <a:lnTo>
                    <a:pt x="57" y="62"/>
                  </a:lnTo>
                  <a:lnTo>
                    <a:pt x="58" y="57"/>
                  </a:lnTo>
                  <a:lnTo>
                    <a:pt x="59" y="52"/>
                  </a:lnTo>
                  <a:lnTo>
                    <a:pt x="60" y="47"/>
                  </a:lnTo>
                  <a:lnTo>
                    <a:pt x="61" y="43"/>
                  </a:lnTo>
                  <a:lnTo>
                    <a:pt x="62" y="38"/>
                  </a:lnTo>
                  <a:lnTo>
                    <a:pt x="64" y="31"/>
                  </a:lnTo>
                  <a:lnTo>
                    <a:pt x="65" y="24"/>
                  </a:lnTo>
                  <a:lnTo>
                    <a:pt x="66" y="19"/>
                  </a:lnTo>
                  <a:lnTo>
                    <a:pt x="67" y="14"/>
                  </a:lnTo>
                  <a:lnTo>
                    <a:pt x="68" y="10"/>
                  </a:lnTo>
                  <a:lnTo>
                    <a:pt x="70" y="7"/>
                  </a:lnTo>
                  <a:lnTo>
                    <a:pt x="72" y="5"/>
                  </a:lnTo>
                  <a:lnTo>
                    <a:pt x="75" y="3"/>
                  </a:lnTo>
                  <a:lnTo>
                    <a:pt x="79" y="2"/>
                  </a:lnTo>
                  <a:lnTo>
                    <a:pt x="84" y="1"/>
                  </a:lnTo>
                  <a:lnTo>
                    <a:pt x="87" y="1"/>
                  </a:lnTo>
                  <a:lnTo>
                    <a:pt x="89" y="0"/>
                  </a:lnTo>
                  <a:lnTo>
                    <a:pt x="93" y="0"/>
                  </a:lnTo>
                  <a:lnTo>
                    <a:pt x="97" y="0"/>
                  </a:lnTo>
                  <a:lnTo>
                    <a:pt x="101" y="0"/>
                  </a:lnTo>
                  <a:lnTo>
                    <a:pt x="105" y="0"/>
                  </a:lnTo>
                  <a:lnTo>
                    <a:pt x="109" y="0"/>
                  </a:lnTo>
                  <a:lnTo>
                    <a:pt x="115" y="0"/>
                  </a:lnTo>
                  <a:lnTo>
                    <a:pt x="164" y="0"/>
                  </a:lnTo>
                </a:path>
              </a:pathLst>
            </a:custGeom>
            <a:noFill/>
            <a:ln w="25400" cap="rnd" cmpd="sng">
              <a:solidFill>
                <a:schemeClr val="folHlink"/>
              </a:solidFill>
              <a:prstDash val="solid"/>
              <a:round/>
              <a:headEnd type="none" w="med" len="med"/>
              <a:tailEnd type="none" w="med" len="med"/>
            </a:ln>
            <a:effectLst>
              <a:outerShdw dist="17961" dir="2700000" algn="ctr" rotWithShape="0">
                <a:schemeClr val="tx1"/>
              </a:outerShdw>
            </a:effectLst>
          </p:spPr>
          <p:txBody>
            <a:bodyPr/>
            <a:lstStyle/>
            <a:p>
              <a:pPr>
                <a:defRPr/>
              </a:pPr>
              <a:endParaRPr lang="en-US"/>
            </a:p>
          </p:txBody>
        </p:sp>
        <p:sp>
          <p:nvSpPr>
            <p:cNvPr id="1033" name="Line 25"/>
            <p:cNvSpPr>
              <a:spLocks noChangeShapeType="1"/>
            </p:cNvSpPr>
            <p:nvPr userDrawn="1"/>
          </p:nvSpPr>
          <p:spPr bwMode="auto">
            <a:xfrm>
              <a:off x="4361" y="4061"/>
              <a:ext cx="1399" cy="0"/>
            </a:xfrm>
            <a:prstGeom prst="line">
              <a:avLst/>
            </a:prstGeom>
            <a:noFill/>
            <a:ln w="25400">
              <a:solidFill>
                <a:schemeClr val="folHlink"/>
              </a:solidFill>
              <a:round/>
              <a:headEnd/>
              <a:tailEnd/>
            </a:ln>
            <a:effectLst>
              <a:outerShdw dist="17961" dir="2700000" algn="ctr" rotWithShape="0">
                <a:schemeClr val="tx1"/>
              </a:outerShdw>
            </a:effectLst>
          </p:spPr>
          <p:txBody>
            <a:bodyPr wrap="none" anchor="ctr"/>
            <a:lstStyle/>
            <a:p>
              <a:pPr>
                <a:defRPr/>
              </a:pPr>
              <a:endParaRPr lang="en-US"/>
            </a:p>
          </p:txBody>
        </p:sp>
        <p:sp>
          <p:nvSpPr>
            <p:cNvPr id="1034" name="Line 26"/>
            <p:cNvSpPr>
              <a:spLocks noChangeShapeType="1"/>
            </p:cNvSpPr>
            <p:nvPr userDrawn="1"/>
          </p:nvSpPr>
          <p:spPr bwMode="auto">
            <a:xfrm flipH="1">
              <a:off x="0" y="4176"/>
              <a:ext cx="4194" cy="0"/>
            </a:xfrm>
            <a:prstGeom prst="line">
              <a:avLst/>
            </a:prstGeom>
            <a:noFill/>
            <a:ln w="25400">
              <a:solidFill>
                <a:schemeClr val="folHlink"/>
              </a:solidFill>
              <a:round/>
              <a:headEnd/>
              <a:tailEnd/>
            </a:ln>
            <a:effectLst>
              <a:outerShdw dist="17961" dir="2700000" algn="ctr" rotWithShape="0">
                <a:schemeClr val="tx1"/>
              </a:outerShdw>
            </a:effectLst>
          </p:spPr>
          <p:txBody>
            <a:bodyPr wrap="none" anchor="ctr"/>
            <a:lstStyle/>
            <a:p>
              <a:pPr>
                <a:defRPr/>
              </a:pPr>
              <a:endParaRPr lang="en-US"/>
            </a:p>
          </p:txBody>
        </p:sp>
      </p:grpSp>
      <p:sp>
        <p:nvSpPr>
          <p:cNvPr id="1029" name="Line 27"/>
          <p:cNvSpPr>
            <a:spLocks noChangeShapeType="1"/>
          </p:cNvSpPr>
          <p:nvPr userDrawn="1"/>
        </p:nvSpPr>
        <p:spPr bwMode="auto">
          <a:xfrm flipV="1">
            <a:off x="6751638" y="6470650"/>
            <a:ext cx="9525" cy="130175"/>
          </a:xfrm>
          <a:prstGeom prst="line">
            <a:avLst/>
          </a:prstGeom>
          <a:noFill/>
          <a:ln w="12700">
            <a:solidFill>
              <a:schemeClr val="folHlink"/>
            </a:solidFill>
            <a:round/>
            <a:headEnd/>
            <a:tailEnd/>
          </a:ln>
        </p:spPr>
        <p:txBody>
          <a:bodyPr wrap="none" anchor="ctr"/>
          <a:lstStyle/>
          <a:p>
            <a:pPr>
              <a:defRPr/>
            </a:pPr>
            <a:endParaRPr lang="en-US"/>
          </a:p>
        </p:txBody>
      </p:sp>
      <p:pic>
        <p:nvPicPr>
          <p:cNvPr id="1030" name="Picture 32"/>
          <p:cNvPicPr>
            <a:picLocks noChangeAspect="1" noChangeArrowheads="1"/>
          </p:cNvPicPr>
          <p:nvPr userDrawn="1"/>
        </p:nvPicPr>
        <p:blipFill>
          <a:blip r:embed="rId13" cstate="print"/>
          <a:srcRect/>
          <a:stretch>
            <a:fillRect/>
          </a:stretch>
        </p:blipFill>
        <p:spPr bwMode="auto">
          <a:xfrm>
            <a:off x="381000" y="304800"/>
            <a:ext cx="8382000" cy="74613"/>
          </a:xfrm>
          <a:prstGeom prst="rect">
            <a:avLst/>
          </a:prstGeom>
          <a:noFill/>
          <a:ln w="9525">
            <a:noFill/>
            <a:miter lim="800000"/>
            <a:headEnd/>
            <a:tailEnd/>
          </a:ln>
        </p:spPr>
      </p:pic>
      <p:sp>
        <p:nvSpPr>
          <p:cNvPr id="1031" name="Text Box 33"/>
          <p:cNvSpPr txBox="1">
            <a:spLocks noChangeArrowheads="1"/>
          </p:cNvSpPr>
          <p:nvPr userDrawn="1"/>
        </p:nvSpPr>
        <p:spPr bwMode="auto">
          <a:xfrm>
            <a:off x="6858000" y="6340475"/>
            <a:ext cx="2286000" cy="517525"/>
          </a:xfrm>
          <a:prstGeom prst="rect">
            <a:avLst/>
          </a:prstGeom>
          <a:noFill/>
          <a:ln w="12700">
            <a:noFill/>
            <a:miter lim="800000"/>
            <a:headEnd/>
            <a:tailEnd/>
          </a:ln>
        </p:spPr>
        <p:txBody>
          <a:bodyPr>
            <a:spAutoFit/>
          </a:bodyPr>
          <a:lstStyle/>
          <a:p>
            <a:pPr algn="ctr">
              <a:spcBef>
                <a:spcPct val="50000"/>
              </a:spcBef>
              <a:defRPr/>
            </a:pPr>
            <a:r>
              <a:rPr lang="en-US" sz="1400" b="1" i="1">
                <a:latin typeface="Arial" charset="0"/>
              </a:rPr>
              <a:t>Research Administration for Scientists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5000"/>
        <a:buFont typeface="ZapfDingbats" pitchFamily="8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65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65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65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65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6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152400" y="5029200"/>
            <a:ext cx="9144000" cy="914400"/>
          </a:xfrm>
        </p:spPr>
        <p:txBody>
          <a:bodyPr/>
          <a:lstStyle/>
          <a:p>
            <a:pPr lvl="1" algn="ctr">
              <a:lnSpc>
                <a:spcPct val="75000"/>
              </a:lnSpc>
              <a:buFontTx/>
              <a:buNone/>
            </a:pPr>
            <a:r>
              <a:rPr lang="en-US" sz="2700" dirty="0" smtClean="0">
                <a:latin typeface="Comic Sans MS" pitchFamily="66" charset="0"/>
              </a:rPr>
              <a:t>Tim </a:t>
            </a:r>
            <a:r>
              <a:rPr lang="en-US" sz="2700" dirty="0" err="1" smtClean="0">
                <a:latin typeface="Comic Sans MS" pitchFamily="66" charset="0"/>
              </a:rPr>
              <a:t>Quigg</a:t>
            </a:r>
            <a:r>
              <a:rPr lang="en-US" sz="2700" dirty="0" smtClean="0">
                <a:latin typeface="Comic Sans MS" pitchFamily="66" charset="0"/>
              </a:rPr>
              <a:t>, Lecturer and Associate Chair for Administration, Finance and Entrepreneurship Computer Science Department, UNC-Chapel Hill</a:t>
            </a:r>
          </a:p>
        </p:txBody>
      </p:sp>
      <p:sp>
        <p:nvSpPr>
          <p:cNvPr id="2051" name="Text Box 3"/>
          <p:cNvSpPr txBox="1">
            <a:spLocks noChangeArrowheads="1"/>
          </p:cNvSpPr>
          <p:nvPr/>
        </p:nvSpPr>
        <p:spPr bwMode="auto">
          <a:xfrm>
            <a:off x="457200" y="2514600"/>
            <a:ext cx="8229600" cy="1938992"/>
          </a:xfrm>
          <a:prstGeom prst="rect">
            <a:avLst/>
          </a:prstGeom>
          <a:solidFill>
            <a:srgbClr val="C00000"/>
          </a:solidFill>
          <a:ln>
            <a:headEnd/>
            <a:tailEnd/>
          </a:ln>
          <a:effectLst>
            <a:glow rad="2286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a:spAutoFit/>
          </a:bodyPr>
          <a:lstStyle/>
          <a:p>
            <a:pPr algn="ctr"/>
            <a:r>
              <a:rPr lang="en-US" sz="4000" dirty="0">
                <a:solidFill>
                  <a:srgbClr val="FFFFFF"/>
                </a:solidFill>
                <a:latin typeface="Comic Sans MS" pitchFamily="66" charset="0"/>
              </a:rPr>
              <a:t>Introduction to Project </a:t>
            </a:r>
          </a:p>
          <a:p>
            <a:pPr algn="ctr"/>
            <a:r>
              <a:rPr lang="en-US" sz="4000" dirty="0" smtClean="0">
                <a:solidFill>
                  <a:srgbClr val="FFFFFF"/>
                </a:solidFill>
                <a:latin typeface="Comic Sans MS" pitchFamily="66" charset="0"/>
              </a:rPr>
              <a:t>Management and Tools for Planning!</a:t>
            </a:r>
            <a:endParaRPr lang="en-US" sz="4000" dirty="0">
              <a:solidFill>
                <a:srgbClr val="FFFFFF"/>
              </a:solidFill>
              <a:latin typeface="Comic Sans MS" pitchFamily="66" charset="0"/>
            </a:endParaRPr>
          </a:p>
        </p:txBody>
      </p:sp>
      <p:sp>
        <p:nvSpPr>
          <p:cNvPr id="5126" name="Rectangle 4"/>
          <p:cNvSpPr>
            <a:spLocks noGrp="1" noChangeArrowheads="1"/>
          </p:cNvSpPr>
          <p:nvPr>
            <p:ph type="title"/>
          </p:nvPr>
        </p:nvSpPr>
        <p:spPr>
          <a:xfrm>
            <a:off x="0" y="228600"/>
            <a:ext cx="8991600" cy="1905000"/>
          </a:xfrm>
        </p:spPr>
        <p:txBody>
          <a:bodyPr/>
          <a:lstStyle/>
          <a:p>
            <a:pPr algn="ctr">
              <a:lnSpc>
                <a:spcPct val="120000"/>
              </a:lnSpc>
              <a:spcBef>
                <a:spcPct val="35000"/>
              </a:spcBef>
              <a:spcAft>
                <a:spcPct val="40000"/>
              </a:spcAft>
            </a:pPr>
            <a:r>
              <a:rPr lang="en-US" sz="3800" b="1" dirty="0" smtClean="0">
                <a:solidFill>
                  <a:schemeClr val="tx1"/>
                </a:solidFill>
                <a:latin typeface="Comic Sans MS" pitchFamily="66" charset="0"/>
              </a:rPr>
              <a:t>COMP 918: Research Administration for Scientists</a:t>
            </a:r>
            <a:endParaRPr lang="en-US" sz="3800" b="1" i="1" dirty="0" smtClean="0">
              <a:solidFill>
                <a:schemeClr val="tx1"/>
              </a:solidFill>
              <a:latin typeface="Comic Sans MS" pitchFamily="66" charset="0"/>
            </a:endParaRPr>
          </a:p>
        </p:txBody>
      </p:sp>
      <p:sp>
        <p:nvSpPr>
          <p:cNvPr id="5128" name="Text Box 7"/>
          <p:cNvSpPr txBox="1">
            <a:spLocks noChangeArrowheads="1"/>
          </p:cNvSpPr>
          <p:nvPr/>
        </p:nvSpPr>
        <p:spPr bwMode="auto">
          <a:xfrm>
            <a:off x="0" y="6550025"/>
            <a:ext cx="6019800" cy="307975"/>
          </a:xfrm>
          <a:prstGeom prst="rect">
            <a:avLst/>
          </a:prstGeom>
          <a:noFill/>
          <a:ln w="12700">
            <a:noFill/>
            <a:miter lim="800000"/>
            <a:headEnd/>
            <a:tailEnd/>
          </a:ln>
        </p:spPr>
        <p:txBody>
          <a:bodyPr>
            <a:spAutoFit/>
          </a:bodyPr>
          <a:lstStyle/>
          <a:p>
            <a:pPr>
              <a:spcBef>
                <a:spcPct val="50000"/>
              </a:spcBef>
            </a:pPr>
            <a:r>
              <a:rPr lang="en-US" sz="1400" b="1" dirty="0">
                <a:latin typeface="Comic Sans MS" pitchFamily="66" charset="0"/>
              </a:rPr>
              <a:t>© Copyright </a:t>
            </a:r>
            <a:r>
              <a:rPr lang="en-US" sz="1400" b="1" dirty="0" smtClean="0">
                <a:latin typeface="Comic Sans MS" pitchFamily="66" charset="0"/>
              </a:rPr>
              <a:t>2013  </a:t>
            </a:r>
            <a:r>
              <a:rPr lang="en-US" sz="1400" b="1" dirty="0">
                <a:latin typeface="Comic Sans MS" pitchFamily="66" charset="0"/>
              </a:rPr>
              <a:t>Timothy L. </a:t>
            </a:r>
            <a:r>
              <a:rPr lang="en-US" sz="1400" b="1" dirty="0" err="1">
                <a:latin typeface="Comic Sans MS" pitchFamily="66" charset="0"/>
              </a:rPr>
              <a:t>Quigg</a:t>
            </a:r>
            <a:r>
              <a:rPr lang="en-US" sz="1400" b="1" dirty="0">
                <a:latin typeface="Comic Sans MS" pitchFamily="66" charset="0"/>
              </a:rPr>
              <a:t>        All Rights Reserved</a:t>
            </a:r>
          </a:p>
        </p:txBody>
      </p:sp>
    </p:spTree>
    <p:extLst>
      <p:ext uri="{BB962C8B-B14F-4D97-AF65-F5344CB8AC3E}">
        <p14:creationId xmlns:p14="http://schemas.microsoft.com/office/powerpoint/2010/main" val="7484835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152400"/>
            <a:ext cx="8763000" cy="1446550"/>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Four Phases of the Project Management Life Cycle</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76200" y="1092637"/>
            <a:ext cx="8839200" cy="3354765"/>
          </a:xfrm>
          <a:prstGeom prst="rect">
            <a:avLst/>
          </a:prstGeom>
          <a:noFill/>
          <a:ln w="9525">
            <a:noFill/>
            <a:miter lim="800000"/>
            <a:headEnd/>
            <a:tailEnd/>
          </a:ln>
        </p:spPr>
        <p:txBody>
          <a:bodyPr>
            <a:spAutoFit/>
          </a:bodyPr>
          <a:lstStyle/>
          <a:p>
            <a:pPr>
              <a:spcBef>
                <a:spcPct val="50000"/>
              </a:spcBef>
              <a:buClr>
                <a:schemeClr val="accent6">
                  <a:lumMod val="50000"/>
                </a:schemeClr>
              </a:buClr>
              <a:defRPr/>
            </a:pPr>
            <a:r>
              <a:rPr lang="en-US" sz="4000" b="1" dirty="0" smtClean="0">
                <a:latin typeface="Comic Sans MS" pitchFamily="66" charset="0"/>
              </a:rPr>
              <a:t>      </a:t>
            </a:r>
            <a:endParaRPr lang="en-US" sz="1200" b="1" dirty="0">
              <a:latin typeface="Comic Sans MS" pitchFamily="66" charset="0"/>
            </a:endParaRPr>
          </a:p>
          <a:p>
            <a:pPr marL="1200150" lvl="1" indent="-742950">
              <a:buClr>
                <a:srgbClr val="C00000"/>
              </a:buClr>
              <a:buFont typeface="+mj-lt"/>
              <a:buAutoNum type="arabicPeriod"/>
              <a:tabLst>
                <a:tab pos="863600" algn="l"/>
                <a:tab pos="914400" algn="l"/>
              </a:tabLst>
              <a:defRPr/>
            </a:pPr>
            <a:r>
              <a:rPr lang="en-US" sz="3600" dirty="0" smtClean="0">
                <a:latin typeface="Comic Sans MS" pitchFamily="66" charset="0"/>
              </a:rPr>
              <a:t>  Definition/Initiation</a:t>
            </a:r>
            <a:endParaRPr lang="en-US" sz="3600" dirty="0">
              <a:latin typeface="Comic Sans MS" pitchFamily="66" charset="0"/>
            </a:endParaRPr>
          </a:p>
          <a:p>
            <a:pPr marL="1200150" lvl="1" indent="-742950">
              <a:buClr>
                <a:srgbClr val="C00000"/>
              </a:buClr>
              <a:buFont typeface="+mj-lt"/>
              <a:buAutoNum type="arabicPeriod"/>
              <a:defRPr/>
            </a:pPr>
            <a:r>
              <a:rPr lang="en-US" sz="3600" dirty="0">
                <a:latin typeface="Comic Sans MS" pitchFamily="66" charset="0"/>
              </a:rPr>
              <a:t>  </a:t>
            </a:r>
            <a:r>
              <a:rPr lang="en-US" sz="3600" dirty="0" smtClean="0">
                <a:latin typeface="Comic Sans MS" pitchFamily="66" charset="0"/>
              </a:rPr>
              <a:t>Planning</a:t>
            </a:r>
            <a:endParaRPr lang="en-US" sz="3600" dirty="0">
              <a:latin typeface="Comic Sans MS" pitchFamily="66" charset="0"/>
            </a:endParaRPr>
          </a:p>
          <a:p>
            <a:pPr marL="1200150" lvl="1" indent="-742950">
              <a:buClr>
                <a:srgbClr val="C00000"/>
              </a:buClr>
              <a:buFont typeface="+mj-lt"/>
              <a:buAutoNum type="arabicPeriod"/>
              <a:defRPr/>
            </a:pPr>
            <a:r>
              <a:rPr lang="en-US" sz="3600" dirty="0">
                <a:latin typeface="Comic Sans MS" pitchFamily="66" charset="0"/>
              </a:rPr>
              <a:t> </a:t>
            </a:r>
            <a:r>
              <a:rPr lang="en-US" sz="3600" dirty="0" smtClean="0">
                <a:latin typeface="Comic Sans MS" pitchFamily="66" charset="0"/>
              </a:rPr>
              <a:t> Execution/Control</a:t>
            </a:r>
            <a:endParaRPr lang="en-US" sz="3600" dirty="0">
              <a:latin typeface="Comic Sans MS" pitchFamily="66" charset="0"/>
            </a:endParaRPr>
          </a:p>
          <a:p>
            <a:pPr marL="1200150" lvl="1" indent="-742950">
              <a:buClr>
                <a:srgbClr val="C00000"/>
              </a:buClr>
              <a:buFont typeface="+mj-lt"/>
              <a:buAutoNum type="arabicPeriod"/>
              <a:defRPr/>
            </a:pPr>
            <a:r>
              <a:rPr lang="en-US" sz="3600" dirty="0">
                <a:latin typeface="Comic Sans MS" pitchFamily="66" charset="0"/>
              </a:rPr>
              <a:t>  </a:t>
            </a:r>
            <a:r>
              <a:rPr lang="en-US" sz="3600" dirty="0" smtClean="0">
                <a:latin typeface="Comic Sans MS" pitchFamily="66" charset="0"/>
              </a:rPr>
              <a:t>Closure</a:t>
            </a:r>
            <a:endParaRPr lang="en-US" sz="3600" dirty="0">
              <a:latin typeface="Comic Sans MS" pitchFamily="66" charset="0"/>
            </a:endParaRPr>
          </a:p>
          <a:p>
            <a:pPr lvl="1">
              <a:buClr>
                <a:srgbClr val="C00000"/>
              </a:buClr>
              <a:buFont typeface="Wingdings" pitchFamily="2" charset="2"/>
              <a:buChar char="§"/>
              <a:defRPr/>
            </a:pPr>
            <a:endParaRPr lang="en-US" sz="2800" dirty="0">
              <a:latin typeface="Comic Sans MS" pitchFamily="66" charset="0"/>
            </a:endParaRPr>
          </a:p>
        </p:txBody>
      </p:sp>
      <p:pic>
        <p:nvPicPr>
          <p:cNvPr id="5" name="Picture 4"/>
          <p:cNvPicPr/>
          <p:nvPr/>
        </p:nvPicPr>
        <p:blipFill>
          <a:blip r:embed="rId3" cstate="print"/>
          <a:srcRect/>
          <a:stretch>
            <a:fillRect/>
          </a:stretch>
        </p:blipFill>
        <p:spPr bwMode="auto">
          <a:xfrm>
            <a:off x="5638800" y="2286000"/>
            <a:ext cx="3352800" cy="3124200"/>
          </a:xfrm>
          <a:prstGeom prst="rect">
            <a:avLst/>
          </a:prstGeom>
          <a:noFill/>
          <a:ln w="9525">
            <a:noFill/>
            <a:miter lim="800000"/>
            <a:headEnd/>
            <a:tailEnd/>
          </a:ln>
        </p:spPr>
      </p:pic>
      <p:sp>
        <p:nvSpPr>
          <p:cNvPr id="6" name="Oval 5"/>
          <p:cNvSpPr/>
          <p:nvPr/>
        </p:nvSpPr>
        <p:spPr bwMode="auto">
          <a:xfrm>
            <a:off x="228600" y="3962400"/>
            <a:ext cx="5562600" cy="2514600"/>
          </a:xfrm>
          <a:prstGeom prst="ellipse">
            <a:avLst/>
          </a:prstGeom>
          <a:solidFill>
            <a:schemeClr val="bg1">
              <a:lumMod val="25000"/>
            </a:schemeClr>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FFFF"/>
                </a:solidFill>
                <a:effectLst/>
                <a:latin typeface="Comic Sans MS" pitchFamily="66" charset="0"/>
              </a:rPr>
              <a:t>Think of them as</a:t>
            </a:r>
            <a:r>
              <a:rPr kumimoji="0" lang="en-US" sz="2800" b="0" i="0" u="none" strike="noStrike" cap="none" normalizeH="0" dirty="0" smtClean="0">
                <a:ln>
                  <a:noFill/>
                </a:ln>
                <a:solidFill>
                  <a:srgbClr val="FFFFFF"/>
                </a:solidFill>
                <a:effectLst/>
                <a:latin typeface="Comic Sans MS" pitchFamily="66" charset="0"/>
              </a:rPr>
              <a:t> four phases</a:t>
            </a:r>
            <a:r>
              <a:rPr kumimoji="0" lang="en-US" sz="2800" b="0" i="0" u="none" strike="noStrike" cap="none" normalizeH="0" baseline="0" dirty="0" smtClean="0">
                <a:ln>
                  <a:noFill/>
                </a:ln>
                <a:solidFill>
                  <a:srgbClr val="FFFFFF"/>
                </a:solidFill>
                <a:effectLst/>
                <a:latin typeface="Comic Sans MS" pitchFamily="66" charset="0"/>
              </a:rPr>
              <a:t> in an ongoing cycle, not as</a:t>
            </a:r>
            <a:r>
              <a:rPr kumimoji="0" lang="en-US" sz="2800" b="0" i="0" u="none" strike="noStrike" cap="none" normalizeH="0" dirty="0" smtClean="0">
                <a:ln>
                  <a:noFill/>
                </a:ln>
                <a:solidFill>
                  <a:srgbClr val="FFFFFF"/>
                </a:solidFill>
                <a:effectLst/>
                <a:latin typeface="Comic Sans MS" pitchFamily="66" charset="0"/>
              </a:rPr>
              <a:t> </a:t>
            </a:r>
            <a:r>
              <a:rPr kumimoji="0" lang="en-US" sz="2800" b="0" i="0" u="none" strike="noStrike" cap="none" normalizeH="0" baseline="0" dirty="0" smtClean="0">
                <a:ln>
                  <a:noFill/>
                </a:ln>
                <a:solidFill>
                  <a:srgbClr val="FFFFFF"/>
                </a:solidFill>
                <a:effectLst/>
                <a:latin typeface="Comic Sans MS" pitchFamily="66" charset="0"/>
              </a:rPr>
              <a:t>discrete linear activities!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661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buClr>
                <a:schemeClr val="accent6">
                  <a:lumMod val="50000"/>
                </a:schemeClr>
              </a:buClr>
              <a:defRPr/>
            </a:pPr>
            <a:r>
              <a:rPr lang="en-US" sz="4400" dirty="0" smtClean="0">
                <a:solidFill>
                  <a:srgbClr val="FFFFFF"/>
                </a:solidFill>
                <a:latin typeface="Comic Sans MS" pitchFamily="66" charset="0"/>
              </a:rPr>
              <a:t>Phase 1 - Definition/Initiation </a:t>
            </a:r>
          </a:p>
        </p:txBody>
      </p:sp>
      <p:sp>
        <p:nvSpPr>
          <p:cNvPr id="836615" name="Text Box 7"/>
          <p:cNvSpPr txBox="1">
            <a:spLocks noChangeArrowheads="1"/>
          </p:cNvSpPr>
          <p:nvPr/>
        </p:nvSpPr>
        <p:spPr bwMode="auto">
          <a:xfrm>
            <a:off x="152400" y="990600"/>
            <a:ext cx="8839200" cy="5478423"/>
          </a:xfrm>
          <a:prstGeom prst="rect">
            <a:avLst/>
          </a:prstGeom>
          <a:noFill/>
          <a:ln w="9525">
            <a:noFill/>
            <a:miter lim="800000"/>
            <a:headEnd/>
            <a:tailEnd/>
          </a:ln>
        </p:spPr>
        <p:txBody>
          <a:bodyPr>
            <a:spAutoFit/>
          </a:bodyPr>
          <a:lstStyle/>
          <a:p>
            <a:pPr>
              <a:spcBef>
                <a:spcPct val="50000"/>
              </a:spcBef>
              <a:buClr>
                <a:schemeClr val="accent6">
                  <a:lumMod val="50000"/>
                </a:schemeClr>
              </a:buClr>
              <a:defRPr/>
            </a:pPr>
            <a:endParaRPr lang="en-US" sz="1200" b="1" dirty="0" smtClean="0">
              <a:latin typeface="Comic Sans MS" pitchFamily="66" charset="0"/>
            </a:endParaRPr>
          </a:p>
          <a:p>
            <a:pPr marL="685800" lvl="0" indent="-685800">
              <a:buFont typeface="Arial" pitchFamily="34" charset="0"/>
              <a:buChar char="•"/>
              <a:tabLst>
                <a:tab pos="863600" algn="l"/>
              </a:tabLst>
            </a:pPr>
            <a:r>
              <a:rPr lang="en-US" sz="3200" dirty="0" smtClean="0">
                <a:latin typeface="Comic Sans MS" pitchFamily="66" charset="0"/>
              </a:rPr>
              <a:t>Develop a Business Case</a:t>
            </a:r>
          </a:p>
          <a:p>
            <a:pPr marL="685800" lvl="0" indent="-685800">
              <a:buFont typeface="Arial" pitchFamily="34" charset="0"/>
              <a:buChar char="•"/>
              <a:tabLst>
                <a:tab pos="863600" algn="l"/>
              </a:tabLst>
            </a:pPr>
            <a:r>
              <a:rPr lang="en-US" sz="3200" dirty="0" smtClean="0">
                <a:latin typeface="Comic Sans MS" pitchFamily="66" charset="0"/>
              </a:rPr>
              <a:t>Undertake a Feasibility Study</a:t>
            </a:r>
          </a:p>
          <a:p>
            <a:pPr marL="685800" lvl="0" indent="-685800">
              <a:buFont typeface="Arial" pitchFamily="34" charset="0"/>
              <a:buChar char="•"/>
              <a:tabLst>
                <a:tab pos="863600" algn="l"/>
              </a:tabLst>
            </a:pPr>
            <a:r>
              <a:rPr lang="en-US" sz="3200" dirty="0" smtClean="0">
                <a:latin typeface="Comic Sans MS" pitchFamily="66" charset="0"/>
              </a:rPr>
              <a:t>Define Project Parameters</a:t>
            </a:r>
          </a:p>
          <a:p>
            <a:pPr marL="685800" lvl="0" indent="-685800">
              <a:buFont typeface="Arial" pitchFamily="34" charset="0"/>
              <a:buChar char="•"/>
              <a:tabLst>
                <a:tab pos="863600" algn="l"/>
              </a:tabLst>
            </a:pPr>
            <a:r>
              <a:rPr lang="en-US" sz="3200" dirty="0" smtClean="0">
                <a:latin typeface="Comic Sans MS" pitchFamily="66" charset="0"/>
              </a:rPr>
              <a:t>Appoint the </a:t>
            </a:r>
            <a:r>
              <a:rPr lang="en-US" sz="3200" u="sng" dirty="0" smtClean="0">
                <a:latin typeface="Comic Sans MS" pitchFamily="66" charset="0"/>
              </a:rPr>
              <a:t>Project Manager</a:t>
            </a:r>
          </a:p>
          <a:p>
            <a:pPr marL="685800" lvl="0" indent="-685800">
              <a:buFont typeface="Arial" pitchFamily="34" charset="0"/>
              <a:buChar char="•"/>
              <a:tabLst>
                <a:tab pos="863600" algn="l"/>
              </a:tabLst>
            </a:pPr>
            <a:r>
              <a:rPr lang="en-US" sz="3200" dirty="0" smtClean="0">
                <a:latin typeface="Comic Sans MS" pitchFamily="66" charset="0"/>
              </a:rPr>
              <a:t>Perform a </a:t>
            </a:r>
            <a:r>
              <a:rPr lang="en-US" sz="3200" u="sng" dirty="0" smtClean="0">
                <a:solidFill>
                  <a:srgbClr val="C00000"/>
                </a:solidFill>
                <a:latin typeface="Comic Sans MS" pitchFamily="66" charset="0"/>
              </a:rPr>
              <a:t>Phase Review</a:t>
            </a:r>
            <a:r>
              <a:rPr lang="en-US" sz="3200" dirty="0" smtClean="0">
                <a:latin typeface="Comic Sans MS" pitchFamily="66" charset="0"/>
              </a:rPr>
              <a:t> as part of the Project Review feeding into the institution’s Project Management System. Done at end of each phase!</a:t>
            </a:r>
          </a:p>
          <a:p>
            <a:pPr lvl="0">
              <a:tabLst>
                <a:tab pos="863600" algn="l"/>
              </a:tabLst>
            </a:pPr>
            <a:endParaRPr lang="en-US" sz="1000" dirty="0" smtClean="0">
              <a:latin typeface="Comic Sans MS" pitchFamily="66" charset="0"/>
            </a:endParaRPr>
          </a:p>
          <a:p>
            <a:pPr marL="685800" lvl="0" indent="-685800" algn="ctr">
              <a:tabLst>
                <a:tab pos="863600" algn="l"/>
              </a:tabLst>
            </a:pPr>
            <a:r>
              <a:rPr lang="en-US" sz="3600" dirty="0" smtClean="0">
                <a:solidFill>
                  <a:srgbClr val="C00000"/>
                </a:solidFill>
                <a:latin typeface="Comic Sans MS" pitchFamily="66" charset="0"/>
              </a:rPr>
              <a:t>So that future projects will benefit from this and all past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66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661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36615">
                                            <p:txEl>
                                              <p:pRg st="7" end="7"/>
                                            </p:txEl>
                                          </p:spTgt>
                                        </p:tgtEl>
                                        <p:attrNameLst>
                                          <p:attrName>style.visibility</p:attrName>
                                        </p:attrNameLst>
                                      </p:cBhvr>
                                      <p:to>
                                        <p:strVal val="visible"/>
                                      </p:to>
                                    </p:set>
                                    <p:anim calcmode="lin" valueType="num">
                                      <p:cBhvr additive="base">
                                        <p:cTn id="23" dur="500" fill="hold"/>
                                        <p:tgtEl>
                                          <p:spTgt spid="83661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3661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Phase 2 - Planning Phase</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228600" y="1152704"/>
            <a:ext cx="8763000" cy="3662541"/>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3600" dirty="0" smtClean="0">
                <a:latin typeface="Comic Sans MS" pitchFamily="66" charset="0"/>
              </a:rPr>
              <a:t>Includes many important tasks, but the most important are:</a:t>
            </a:r>
          </a:p>
          <a:p>
            <a:pPr marL="1028700" lvl="1" indent="-571500">
              <a:spcBef>
                <a:spcPct val="50000"/>
              </a:spcBef>
              <a:buClr>
                <a:srgbClr val="C00000"/>
              </a:buClr>
              <a:buFont typeface="Wingdings" pitchFamily="2" charset="2"/>
              <a:buChar char="§"/>
              <a:defRPr/>
            </a:pPr>
            <a:r>
              <a:rPr lang="en-US" sz="3200" dirty="0">
                <a:latin typeface="Comic Sans MS" pitchFamily="66" charset="0"/>
              </a:rPr>
              <a:t>the assembly of the </a:t>
            </a:r>
            <a:r>
              <a:rPr lang="en-US" sz="3200" u="sng" dirty="0">
                <a:latin typeface="Comic Sans MS" pitchFamily="66" charset="0"/>
              </a:rPr>
              <a:t>Project Team </a:t>
            </a:r>
            <a:endParaRPr lang="en-US" sz="3200" u="sng" dirty="0" smtClean="0">
              <a:latin typeface="Comic Sans MS" pitchFamily="66" charset="0"/>
            </a:endParaRPr>
          </a:p>
          <a:p>
            <a:pPr marL="1028700" lvl="1" indent="-571500">
              <a:spcBef>
                <a:spcPct val="50000"/>
              </a:spcBef>
              <a:buClr>
                <a:srgbClr val="C00000"/>
              </a:buClr>
              <a:buFont typeface="Wingdings" pitchFamily="2" charset="2"/>
              <a:buChar char="§"/>
              <a:defRPr/>
            </a:pPr>
            <a:r>
              <a:rPr lang="en-US" sz="3200" dirty="0" smtClean="0">
                <a:latin typeface="Comic Sans MS" pitchFamily="66" charset="0"/>
              </a:rPr>
              <a:t>the development of a detailed </a:t>
            </a:r>
            <a:r>
              <a:rPr lang="en-US" sz="3200" u="sng" dirty="0" smtClean="0">
                <a:latin typeface="Comic Sans MS" pitchFamily="66" charset="0"/>
              </a:rPr>
              <a:t>Project Management Plan</a:t>
            </a:r>
            <a:r>
              <a:rPr lang="en-US" sz="3200" dirty="0" smtClean="0">
                <a:latin typeface="Comic Sans MS" pitchFamily="66" charset="0"/>
              </a:rPr>
              <a:t>!</a:t>
            </a:r>
            <a:endParaRPr lang="en-US" sz="3200" dirty="0" smtClean="0">
              <a:solidFill>
                <a:srgbClr val="C00000"/>
              </a:solidFill>
              <a:latin typeface="Comic Sans MS" pitchFamily="66" charset="0"/>
            </a:endParaRPr>
          </a:p>
          <a:p>
            <a:pPr marL="749300" lvl="0" indent="50800">
              <a:tabLst>
                <a:tab pos="685800" algn="l"/>
                <a:tab pos="863600" algn="l"/>
                <a:tab pos="1206500" algn="l"/>
                <a:tab pos="1257300" algn="l"/>
              </a:tabLst>
            </a:pPr>
            <a:endParaRPr lang="en-US" sz="3200" dirty="0" smtClean="0">
              <a:solidFill>
                <a:srgbClr val="C00000"/>
              </a:solidFill>
              <a:latin typeface="Comic Sans MS" pitchFamily="66" charset="0"/>
            </a:endParaRPr>
          </a:p>
        </p:txBody>
      </p:sp>
      <p:sp>
        <p:nvSpPr>
          <p:cNvPr id="4" name="Oval 3"/>
          <p:cNvSpPr/>
          <p:nvPr/>
        </p:nvSpPr>
        <p:spPr bwMode="auto">
          <a:xfrm>
            <a:off x="381000" y="4724400"/>
            <a:ext cx="8305800" cy="1676400"/>
          </a:xfrm>
          <a:prstGeom prst="ellipse">
            <a:avLst/>
          </a:prstGeom>
          <a:solidFill>
            <a:schemeClr val="bg1">
              <a:lumMod val="25000"/>
            </a:schemeClr>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FFFFFF"/>
                </a:solidFill>
                <a:effectLst/>
                <a:latin typeface="Comic Sans MS" pitchFamily="66" charset="0"/>
              </a:rPr>
              <a:t>What should a project management plan include?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smtClean="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smtClean="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5181600"/>
            <a:ext cx="8305800" cy="1077218"/>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Overview</a:t>
            </a:r>
            <a:r>
              <a:rPr lang="en-US" sz="3200" dirty="0" smtClean="0">
                <a:solidFill>
                  <a:srgbClr val="FFFFFF"/>
                </a:solidFill>
                <a:latin typeface="Comic Sans MS" pitchFamily="66" charset="0"/>
              </a:rPr>
              <a:t>: Purpose and primary objectives of the project.</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36615">
                                            <p:txEl>
                                              <p:pRg st="2" end="2"/>
                                            </p:txEl>
                                          </p:spTgt>
                                        </p:tgtEl>
                                        <p:attrNameLst>
                                          <p:attrName>style.visibility</p:attrName>
                                        </p:attrNameLst>
                                      </p:cBhvr>
                                      <p:to>
                                        <p:strVal val="visible"/>
                                      </p:to>
                                    </p:set>
                                    <p:anim calcmode="lin" valueType="num">
                                      <p:cBhvr additive="base">
                                        <p:cTn id="7" dur="500" fill="hold"/>
                                        <p:tgtEl>
                                          <p:spTgt spid="83661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366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4724400"/>
            <a:ext cx="8305800" cy="1569660"/>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Scope</a:t>
            </a:r>
            <a:r>
              <a:rPr lang="en-US" sz="3200" dirty="0" smtClean="0">
                <a:solidFill>
                  <a:srgbClr val="FFFFFF"/>
                </a:solidFill>
                <a:latin typeface="Comic Sans MS" pitchFamily="66" charset="0"/>
              </a:rPr>
              <a:t>: Project needs, resource requirements, deliverables, constraints and breakdown of work structure.</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5105400"/>
            <a:ext cx="8305800" cy="1077218"/>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Schedule</a:t>
            </a:r>
            <a:r>
              <a:rPr lang="en-US" sz="3200" dirty="0" smtClean="0">
                <a:solidFill>
                  <a:srgbClr val="FFFFFF"/>
                </a:solidFill>
                <a:latin typeface="Comic Sans MS" pitchFamily="66" charset="0"/>
              </a:rPr>
              <a:t>: Detailed list of project activities and key milestones.</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5105400"/>
            <a:ext cx="8305800" cy="1077218"/>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Costs</a:t>
            </a:r>
            <a:r>
              <a:rPr lang="en-US" sz="3200" dirty="0" smtClean="0">
                <a:solidFill>
                  <a:srgbClr val="FFFFFF"/>
                </a:solidFill>
                <a:latin typeface="Comic Sans MS" pitchFamily="66" charset="0"/>
              </a:rPr>
              <a:t>: Project budget, funding sources and spending limits/constraints.</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5105400"/>
            <a:ext cx="8305800" cy="1077218"/>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Quality</a:t>
            </a:r>
            <a:r>
              <a:rPr lang="en-US" sz="3200" dirty="0" smtClean="0">
                <a:solidFill>
                  <a:srgbClr val="FFFFFF"/>
                </a:solidFill>
                <a:latin typeface="Comic Sans MS" pitchFamily="66" charset="0"/>
              </a:rPr>
              <a:t>: Metrics to determine success and system for tracking quality control.</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5105400"/>
            <a:ext cx="8305800" cy="1077218"/>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Project Team</a:t>
            </a:r>
            <a:r>
              <a:rPr lang="en-US" sz="3200" dirty="0" smtClean="0">
                <a:solidFill>
                  <a:srgbClr val="FFFFFF"/>
                </a:solidFill>
                <a:latin typeface="Comic Sans MS" pitchFamily="66" charset="0"/>
              </a:rPr>
              <a:t>: People working on project, their roles and responsibilities.</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651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5105400"/>
            <a:ext cx="8305800" cy="1077218"/>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Communication and Decision-Making</a:t>
            </a:r>
            <a:r>
              <a:rPr lang="en-US" sz="3200" dirty="0" smtClean="0">
                <a:solidFill>
                  <a:srgbClr val="FFFFFF"/>
                </a:solidFill>
                <a:latin typeface="Comic Sans MS" pitchFamily="66" charset="0"/>
              </a:rPr>
              <a:t>: Type, channels, levels of authority. </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304800" y="228600"/>
            <a:ext cx="8382000" cy="708025"/>
          </a:xfrm>
          <a:prstGeom prst="rect">
            <a:avLst/>
          </a:prstGeom>
          <a:solidFill>
            <a:srgbClr val="C00000"/>
          </a:solidFill>
          <a:ln w="38100">
            <a:solidFill>
              <a:schemeClr val="tx1"/>
            </a:solidFill>
            <a:miter lim="800000"/>
            <a:headEnd/>
            <a:tailEnd/>
          </a:ln>
        </p:spPr>
        <p:txBody>
          <a:bodyPr>
            <a:spAutoFit/>
          </a:bodyPr>
          <a:lstStyle/>
          <a:p>
            <a:pPr algn="ctr">
              <a:spcBef>
                <a:spcPct val="50000"/>
              </a:spcBef>
              <a:defRPr/>
            </a:pPr>
            <a:r>
              <a:rPr lang="en-US" sz="4000" dirty="0" smtClean="0">
                <a:solidFill>
                  <a:srgbClr val="FFFFFF"/>
                </a:solidFill>
                <a:latin typeface="Comic Sans MS" pitchFamily="66" charset="0"/>
              </a:rPr>
              <a:t>Projects and Operations</a:t>
            </a:r>
            <a:endParaRPr lang="en-US" sz="4000" dirty="0">
              <a:solidFill>
                <a:srgbClr val="FFFFFF"/>
              </a:solidFill>
              <a:latin typeface="Comic Sans MS" pitchFamily="66" charset="0"/>
            </a:endParaRPr>
          </a:p>
        </p:txBody>
      </p:sp>
      <p:sp>
        <p:nvSpPr>
          <p:cNvPr id="840709" name="Text Box 5"/>
          <p:cNvSpPr txBox="1">
            <a:spLocks noChangeArrowheads="1"/>
          </p:cNvSpPr>
          <p:nvPr/>
        </p:nvSpPr>
        <p:spPr bwMode="auto">
          <a:xfrm>
            <a:off x="0" y="818376"/>
            <a:ext cx="9144000" cy="5201424"/>
          </a:xfrm>
          <a:prstGeom prst="rect">
            <a:avLst/>
          </a:prstGeom>
          <a:noFill/>
          <a:ln w="57150">
            <a:noFill/>
            <a:miter lim="800000"/>
            <a:headEnd/>
            <a:tailEnd/>
          </a:ln>
          <a:effectLst/>
        </p:spPr>
        <p:txBody>
          <a:bodyPr wrap="square">
            <a:spAutoFit/>
          </a:bodyPr>
          <a:lstStyle/>
          <a:p>
            <a:pPr algn="ctr">
              <a:spcBef>
                <a:spcPct val="50000"/>
              </a:spcBef>
              <a:defRPr/>
            </a:pPr>
            <a:endParaRPr lang="en-US" sz="1000" b="1" dirty="0" smtClean="0">
              <a:latin typeface="Comic Sans MS" pitchFamily="66" charset="0"/>
            </a:endParaRPr>
          </a:p>
          <a:p>
            <a:pPr marL="457200" indent="-457200">
              <a:spcBef>
                <a:spcPct val="50000"/>
              </a:spcBef>
              <a:buClr>
                <a:srgbClr val="C00000"/>
              </a:buClr>
              <a:buFont typeface="Wingdings" pitchFamily="2" charset="2"/>
              <a:buChar char="ü"/>
              <a:defRPr/>
            </a:pPr>
            <a:r>
              <a:rPr lang="en-US" sz="2800" dirty="0" smtClean="0">
                <a:latin typeface="Comic Sans MS" pitchFamily="66" charset="0"/>
              </a:rPr>
              <a:t>A </a:t>
            </a:r>
            <a:r>
              <a:rPr lang="en-US" sz="2800" b="1" u="sng" dirty="0" smtClean="0">
                <a:solidFill>
                  <a:srgbClr val="C00000"/>
                </a:solidFill>
                <a:latin typeface="Comic Sans MS" pitchFamily="66" charset="0"/>
              </a:rPr>
              <a:t>Project</a:t>
            </a:r>
            <a:r>
              <a:rPr lang="en-US" sz="2800" dirty="0" smtClean="0">
                <a:latin typeface="Comic Sans MS" pitchFamily="66" charset="0"/>
              </a:rPr>
              <a:t> is a temporary endeavor with a defined beginning and end, undertaken to meet unique goals and objectives. The temporary nature of projects stands in contrast with…</a:t>
            </a:r>
          </a:p>
          <a:p>
            <a:pPr marL="457200" indent="-457200">
              <a:spcBef>
                <a:spcPct val="50000"/>
              </a:spcBef>
              <a:buClr>
                <a:srgbClr val="C00000"/>
              </a:buClr>
              <a:buFont typeface="Wingdings" pitchFamily="2" charset="2"/>
              <a:buChar char="ü"/>
              <a:tabLst>
                <a:tab pos="457200" algn="l"/>
              </a:tabLst>
              <a:defRPr/>
            </a:pPr>
            <a:r>
              <a:rPr lang="en-US" sz="2800" b="1" u="sng" dirty="0" smtClean="0">
                <a:solidFill>
                  <a:srgbClr val="C00000"/>
                </a:solidFill>
                <a:latin typeface="Comic Sans MS" pitchFamily="66" charset="0"/>
              </a:rPr>
              <a:t>Operations</a:t>
            </a:r>
            <a:r>
              <a:rPr lang="en-US" sz="2800" b="1" dirty="0" smtClean="0">
                <a:solidFill>
                  <a:srgbClr val="C00000"/>
                </a:solidFill>
                <a:latin typeface="Comic Sans MS" pitchFamily="66" charset="0"/>
              </a:rPr>
              <a:t> </a:t>
            </a:r>
            <a:r>
              <a:rPr lang="en-US" sz="2800" dirty="0" smtClean="0">
                <a:latin typeface="Comic Sans MS" pitchFamily="66" charset="0"/>
              </a:rPr>
              <a:t>(business as usual) which are repetitive, permanent, or semi-permanent functional activities to produce products or services. </a:t>
            </a:r>
          </a:p>
          <a:p>
            <a:pPr marL="457200" indent="-457200">
              <a:spcBef>
                <a:spcPct val="50000"/>
              </a:spcBef>
              <a:buClr>
                <a:srgbClr val="C00000"/>
              </a:buClr>
              <a:buFont typeface="Wingdings" pitchFamily="2" charset="2"/>
              <a:buChar char="ü"/>
              <a:tabLst>
                <a:tab pos="457200" algn="l"/>
              </a:tabLst>
              <a:defRPr/>
            </a:pPr>
            <a:r>
              <a:rPr lang="en-US" sz="2800" dirty="0" smtClean="0">
                <a:latin typeface="Comic Sans MS" pitchFamily="66" charset="0"/>
              </a:rPr>
              <a:t>Think of individual grants as </a:t>
            </a:r>
            <a:r>
              <a:rPr lang="en-US" sz="2800" b="1" dirty="0" smtClean="0">
                <a:solidFill>
                  <a:srgbClr val="C00000"/>
                </a:solidFill>
                <a:latin typeface="Comic Sans MS" pitchFamily="66" charset="0"/>
              </a:rPr>
              <a:t>projects</a:t>
            </a:r>
            <a:r>
              <a:rPr lang="en-US" sz="2800" dirty="0" smtClean="0">
                <a:solidFill>
                  <a:schemeClr val="bg2">
                    <a:lumMod val="20000"/>
                    <a:lumOff val="80000"/>
                  </a:schemeClr>
                </a:solidFill>
                <a:latin typeface="Comic Sans MS" pitchFamily="66" charset="0"/>
              </a:rPr>
              <a:t> </a:t>
            </a:r>
            <a:r>
              <a:rPr lang="en-US" sz="2800" dirty="0" smtClean="0">
                <a:latin typeface="Comic Sans MS" pitchFamily="66" charset="0"/>
              </a:rPr>
              <a:t>and the running of your lab or department as </a:t>
            </a:r>
            <a:r>
              <a:rPr lang="en-US" sz="2800" b="1" dirty="0" smtClean="0">
                <a:solidFill>
                  <a:srgbClr val="C00000"/>
                </a:solidFill>
                <a:latin typeface="Comic Sans MS" pitchFamily="66" charset="0"/>
              </a:rPr>
              <a:t>operations</a:t>
            </a:r>
            <a:r>
              <a:rPr lang="en-US" sz="2800" dirty="0" smtClean="0">
                <a:latin typeface="Comic Sans MS" pitchFamily="66" charset="0"/>
              </a:rPr>
              <a:t>!  </a:t>
            </a:r>
            <a:endParaRPr lang="en-US" sz="2800" dirty="0">
              <a:latin typeface="Comic Sans MS" pitchFamily="66" charset="0"/>
            </a:endParaRPr>
          </a:p>
        </p:txBody>
      </p:sp>
    </p:spTree>
    <p:extLst>
      <p:ext uri="{BB962C8B-B14F-4D97-AF65-F5344CB8AC3E}">
        <p14:creationId xmlns:p14="http://schemas.microsoft.com/office/powerpoint/2010/main" val="125680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070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07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5105400"/>
            <a:ext cx="8305800" cy="1077218"/>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Risks</a:t>
            </a:r>
            <a:r>
              <a:rPr lang="en-US" sz="3200" dirty="0" smtClean="0">
                <a:solidFill>
                  <a:srgbClr val="FFFFFF"/>
                </a:solidFill>
                <a:latin typeface="Comic Sans MS" pitchFamily="66" charset="0"/>
              </a:rPr>
              <a:t>: System to identify/evaluate risk and contingency planning.</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r>
              <a:rPr lang="en-US" sz="3000" dirty="0" smtClean="0">
                <a:solidFill>
                  <a:srgbClr val="C00000"/>
                </a:solidFill>
                <a:latin typeface="Comic Sans MS" pitchFamily="66" charset="0"/>
              </a:rPr>
              <a:t>!</a:t>
            </a:r>
            <a:endParaRPr lang="en-US" sz="3000" dirty="0">
              <a:solidFill>
                <a:srgbClr val="C00000"/>
              </a:solidFill>
              <a:latin typeface="Comic Sans MS" pitchFamily="66" charset="0"/>
            </a:endParaRPr>
          </a:p>
        </p:txBody>
      </p:sp>
      <p:sp>
        <p:nvSpPr>
          <p:cNvPr id="7" name="TextBox 6"/>
          <p:cNvSpPr txBox="1"/>
          <p:nvPr/>
        </p:nvSpPr>
        <p:spPr>
          <a:xfrm>
            <a:off x="457200" y="4724400"/>
            <a:ext cx="8305800" cy="1569660"/>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Closure</a:t>
            </a:r>
            <a:r>
              <a:rPr lang="en-US" sz="3200" dirty="0" smtClean="0">
                <a:solidFill>
                  <a:srgbClr val="FFFFFF"/>
                </a:solidFill>
                <a:latin typeface="Comic Sans MS" pitchFamily="66" charset="0"/>
              </a:rPr>
              <a:t>: </a:t>
            </a:r>
            <a:r>
              <a:rPr lang="en-US" sz="3200" dirty="0">
                <a:solidFill>
                  <a:srgbClr val="FFFFFF"/>
                </a:solidFill>
                <a:latin typeface="Comic Sans MS" pitchFamily="66" charset="0"/>
              </a:rPr>
              <a:t>D</a:t>
            </a:r>
            <a:r>
              <a:rPr lang="en-US" sz="3200" dirty="0" smtClean="0">
                <a:solidFill>
                  <a:srgbClr val="FFFFFF"/>
                </a:solidFill>
                <a:latin typeface="Comic Sans MS" pitchFamily="66" charset="0"/>
              </a:rPr>
              <a:t>elivery and </a:t>
            </a:r>
            <a:r>
              <a:rPr lang="en-US" sz="3200" dirty="0">
                <a:solidFill>
                  <a:srgbClr val="FFFFFF"/>
                </a:solidFill>
                <a:latin typeface="Comic Sans MS" pitchFamily="66" charset="0"/>
              </a:rPr>
              <a:t>acceptance of </a:t>
            </a:r>
            <a:r>
              <a:rPr lang="en-US" sz="3200" dirty="0" smtClean="0">
                <a:solidFill>
                  <a:srgbClr val="FFFFFF"/>
                </a:solidFill>
                <a:latin typeface="Comic Sans MS" pitchFamily="66" charset="0"/>
              </a:rPr>
              <a:t>deliverables, disassembling project team, disposition of resources .</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304800"/>
            <a:ext cx="8686800" cy="4401205"/>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r>
              <a:rPr lang="en-US" sz="2000" b="1" dirty="0" smtClean="0">
                <a:solidFill>
                  <a:srgbClr val="C00000"/>
                </a:solidFill>
                <a:latin typeface="Comic Sans MS" pitchFamily="66" charset="0"/>
              </a:rPr>
              <a:t>  </a:t>
            </a:r>
            <a:endParaRPr lang="en-US" sz="2000" dirty="0" smtClean="0">
              <a:latin typeface="Comic Sans MS" pitchFamily="66" charset="0"/>
            </a:endParaRPr>
          </a:p>
          <a:p>
            <a:pPr>
              <a:spcBef>
                <a:spcPct val="50000"/>
              </a:spcBef>
              <a:buClr>
                <a:schemeClr val="accent6">
                  <a:lumMod val="50000"/>
                </a:schemeClr>
              </a:buClr>
              <a:defRPr/>
            </a:pPr>
            <a:r>
              <a:rPr lang="en-US" sz="3000" dirty="0">
                <a:latin typeface="Comic Sans MS" pitchFamily="66" charset="0"/>
              </a:rPr>
              <a:t>A project management plan should always cover the entire project end-to-end, from initiation through planning, execution and closure. </a:t>
            </a:r>
          </a:p>
          <a:p>
            <a:pPr algn="ctr">
              <a:spcBef>
                <a:spcPct val="50000"/>
              </a:spcBef>
              <a:buClr>
                <a:schemeClr val="accent6">
                  <a:lumMod val="50000"/>
                </a:schemeClr>
              </a:buClr>
              <a:defRPr/>
            </a:pPr>
            <a:r>
              <a:rPr lang="en-US" sz="3000" dirty="0">
                <a:solidFill>
                  <a:srgbClr val="C00000"/>
                </a:solidFill>
                <a:latin typeface="Comic Sans MS" pitchFamily="66" charset="0"/>
              </a:rPr>
              <a:t>The suggested level of complexity depends upon then size and context of the project, but all management plans should include the following elements!</a:t>
            </a:r>
          </a:p>
        </p:txBody>
      </p:sp>
      <p:sp>
        <p:nvSpPr>
          <p:cNvPr id="7" name="TextBox 6"/>
          <p:cNvSpPr txBox="1"/>
          <p:nvPr/>
        </p:nvSpPr>
        <p:spPr>
          <a:xfrm>
            <a:off x="457200" y="4724400"/>
            <a:ext cx="8305800" cy="1569660"/>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3200" u="sng" dirty="0" smtClean="0">
                <a:solidFill>
                  <a:srgbClr val="FFFFFF"/>
                </a:solidFill>
                <a:latin typeface="Comic Sans MS" pitchFamily="66" charset="0"/>
              </a:rPr>
              <a:t>Changes</a:t>
            </a:r>
            <a:r>
              <a:rPr lang="en-US" sz="3200" dirty="0" smtClean="0">
                <a:solidFill>
                  <a:srgbClr val="FFFFFF"/>
                </a:solidFill>
                <a:latin typeface="Comic Sans MS" pitchFamily="66" charset="0"/>
              </a:rPr>
              <a:t>: Procedures for approving changes (authority) and for tracking cost, quality and other key components.</a:t>
            </a:r>
            <a:endParaRPr lang="en-US" sz="3200" dirty="0">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1159"/>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Phase 2 - Planning</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228600" y="1074777"/>
            <a:ext cx="8915400" cy="5755422"/>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3200" dirty="0" smtClean="0">
                <a:latin typeface="Comic Sans MS" pitchFamily="66" charset="0"/>
              </a:rPr>
              <a:t>Once all project activities are defined, large activities must be divided into smaller components (tasks) and then the following must be determined:</a:t>
            </a:r>
            <a:endParaRPr lang="en-US" sz="3200" dirty="0">
              <a:solidFill>
                <a:srgbClr val="C00000"/>
              </a:solidFill>
              <a:latin typeface="Comic Sans MS" pitchFamily="66" charset="0"/>
            </a:endParaRPr>
          </a:p>
          <a:p>
            <a:pPr marL="914400" lvl="1" indent="-457200">
              <a:spcBef>
                <a:spcPct val="50000"/>
              </a:spcBef>
              <a:buClr>
                <a:srgbClr val="C00000"/>
              </a:buClr>
              <a:buFont typeface="Wingdings" pitchFamily="2" charset="2"/>
              <a:buChar char="§"/>
              <a:defRPr/>
            </a:pPr>
            <a:r>
              <a:rPr lang="en-US" sz="2800" dirty="0" smtClean="0">
                <a:solidFill>
                  <a:srgbClr val="C00000"/>
                </a:solidFill>
                <a:latin typeface="Comic Sans MS" pitchFamily="66" charset="0"/>
              </a:rPr>
              <a:t>How are tasks inter-related? </a:t>
            </a:r>
            <a:endParaRPr lang="en-US" sz="2800" dirty="0">
              <a:solidFill>
                <a:srgbClr val="C00000"/>
              </a:solidFill>
              <a:latin typeface="Comic Sans MS" pitchFamily="66" charset="0"/>
            </a:endParaRPr>
          </a:p>
          <a:p>
            <a:pPr marL="914400" lvl="1" indent="-457200">
              <a:spcBef>
                <a:spcPct val="50000"/>
              </a:spcBef>
              <a:buClr>
                <a:srgbClr val="C00000"/>
              </a:buClr>
              <a:buFont typeface="Wingdings" pitchFamily="2" charset="2"/>
              <a:buChar char="§"/>
              <a:defRPr/>
            </a:pPr>
            <a:r>
              <a:rPr lang="en-US" sz="2800" dirty="0" smtClean="0">
                <a:solidFill>
                  <a:srgbClr val="C00000"/>
                </a:solidFill>
                <a:latin typeface="Comic Sans MS" pitchFamily="66" charset="0"/>
              </a:rPr>
              <a:t>Sequence of tasks?</a:t>
            </a:r>
          </a:p>
          <a:p>
            <a:pPr marL="914400" lvl="1" indent="-457200">
              <a:spcBef>
                <a:spcPct val="50000"/>
              </a:spcBef>
              <a:buClr>
                <a:srgbClr val="C00000"/>
              </a:buClr>
              <a:buFont typeface="Wingdings" pitchFamily="2" charset="2"/>
              <a:buChar char="§"/>
              <a:defRPr/>
            </a:pPr>
            <a:r>
              <a:rPr lang="en-US" sz="2800" dirty="0" smtClean="0">
                <a:solidFill>
                  <a:srgbClr val="C00000"/>
                </a:solidFill>
                <a:latin typeface="Comic Sans MS" pitchFamily="66" charset="0"/>
              </a:rPr>
              <a:t>Duration and “</a:t>
            </a:r>
            <a:r>
              <a:rPr lang="en-US" sz="2800" u="sng" dirty="0" smtClean="0">
                <a:solidFill>
                  <a:srgbClr val="C00000"/>
                </a:solidFill>
                <a:latin typeface="Comic Sans MS" pitchFamily="66" charset="0"/>
              </a:rPr>
              <a:t>float</a:t>
            </a:r>
            <a:r>
              <a:rPr lang="en-US" sz="2800" dirty="0" smtClean="0">
                <a:solidFill>
                  <a:srgbClr val="C00000"/>
                </a:solidFill>
                <a:latin typeface="Comic Sans MS" pitchFamily="66" charset="0"/>
              </a:rPr>
              <a:t>” for each tasks? </a:t>
            </a:r>
          </a:p>
          <a:p>
            <a:pPr marL="914400" lvl="1" indent="-457200">
              <a:spcBef>
                <a:spcPct val="50000"/>
              </a:spcBef>
              <a:buClr>
                <a:srgbClr val="C00000"/>
              </a:buClr>
              <a:buFont typeface="Wingdings" pitchFamily="2" charset="2"/>
              <a:buChar char="§"/>
              <a:defRPr/>
            </a:pPr>
            <a:r>
              <a:rPr lang="en-US" sz="2800" dirty="0" smtClean="0">
                <a:solidFill>
                  <a:srgbClr val="C00000"/>
                </a:solidFill>
                <a:latin typeface="Comic Sans MS" pitchFamily="66" charset="0"/>
              </a:rPr>
              <a:t>Resource requirements to complete each task?</a:t>
            </a:r>
          </a:p>
          <a:p>
            <a:pPr marL="914400" lvl="1" indent="-457200">
              <a:spcBef>
                <a:spcPct val="50000"/>
              </a:spcBef>
              <a:buClr>
                <a:srgbClr val="C00000"/>
              </a:buClr>
              <a:buFont typeface="Wingdings" pitchFamily="2" charset="2"/>
              <a:buChar char="§"/>
              <a:defRPr/>
            </a:pPr>
            <a:r>
              <a:rPr lang="en-US" sz="2800" dirty="0" smtClean="0">
                <a:solidFill>
                  <a:srgbClr val="C00000"/>
                </a:solidFill>
                <a:latin typeface="Comic Sans MS" pitchFamily="66" charset="0"/>
              </a:rPr>
              <a:t>Authority/responsibility for each task?</a:t>
            </a:r>
          </a:p>
          <a:p>
            <a:pPr marL="749300" lvl="0" indent="50800">
              <a:buClr>
                <a:srgbClr val="C00000"/>
              </a:buClr>
              <a:tabLst>
                <a:tab pos="685800" algn="l"/>
                <a:tab pos="863600" algn="l"/>
                <a:tab pos="1206500" algn="l"/>
                <a:tab pos="1257300" algn="l"/>
              </a:tabLst>
            </a:pPr>
            <a:endParaRPr lang="en-US" sz="3000"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66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366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Useful Planning Tools:</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762000" y="1457504"/>
            <a:ext cx="8915400" cy="3724096"/>
          </a:xfrm>
          <a:prstGeom prst="rect">
            <a:avLst/>
          </a:prstGeom>
          <a:noFill/>
          <a:ln w="9525">
            <a:noFill/>
            <a:miter lim="800000"/>
            <a:headEnd/>
            <a:tailEnd/>
          </a:ln>
        </p:spPr>
        <p:txBody>
          <a:bodyPr wrap="square">
            <a:spAutoFit/>
          </a:bodyPr>
          <a:lstStyle/>
          <a:p>
            <a:pPr marL="571500" indent="-571500">
              <a:spcBef>
                <a:spcPct val="50000"/>
              </a:spcBef>
              <a:buClr>
                <a:srgbClr val="C00000"/>
              </a:buClr>
              <a:buFont typeface="Wingdings" pitchFamily="2" charset="2"/>
              <a:buChar char="§"/>
              <a:defRPr/>
            </a:pPr>
            <a:r>
              <a:rPr lang="en-US" sz="4400" dirty="0" smtClean="0">
                <a:latin typeface="Comic Sans MS" pitchFamily="66" charset="0"/>
              </a:rPr>
              <a:t>Fishbone Diagrams </a:t>
            </a:r>
          </a:p>
          <a:p>
            <a:pPr marL="571500" indent="-571500">
              <a:spcBef>
                <a:spcPct val="50000"/>
              </a:spcBef>
              <a:buClr>
                <a:srgbClr val="C00000"/>
              </a:buClr>
              <a:buFont typeface="Wingdings" pitchFamily="2" charset="2"/>
              <a:buChar char="§"/>
              <a:defRPr/>
            </a:pPr>
            <a:r>
              <a:rPr lang="en-US" sz="4400" dirty="0" smtClean="0">
                <a:latin typeface="Comic Sans MS" pitchFamily="66" charset="0"/>
              </a:rPr>
              <a:t>Gantt Charts</a:t>
            </a:r>
          </a:p>
          <a:p>
            <a:pPr marL="571500" indent="-571500">
              <a:spcBef>
                <a:spcPct val="50000"/>
              </a:spcBef>
              <a:buClr>
                <a:srgbClr val="C00000"/>
              </a:buClr>
              <a:buFont typeface="Wingdings" pitchFamily="2" charset="2"/>
              <a:buChar char="§"/>
              <a:defRPr/>
            </a:pPr>
            <a:r>
              <a:rPr lang="en-US" sz="4400" dirty="0" smtClean="0">
                <a:latin typeface="Comic Sans MS" pitchFamily="66" charset="0"/>
              </a:rPr>
              <a:t>Critical Path Flow Diagrams</a:t>
            </a:r>
          </a:p>
          <a:p>
            <a:pPr marL="1663700" lvl="2" indent="50800">
              <a:tabLst>
                <a:tab pos="685800" algn="l"/>
                <a:tab pos="863600" algn="l"/>
                <a:tab pos="1257300" algn="l"/>
                <a:tab pos="1828800" algn="l"/>
                <a:tab pos="2171700" algn="l"/>
              </a:tabLst>
            </a:pPr>
            <a:r>
              <a:rPr lang="en-US" sz="3000" dirty="0" smtClean="0">
                <a:latin typeface="Comic Sans MS" pitchFamily="66" charset="0"/>
              </a:rPr>
              <a:t> </a:t>
            </a:r>
          </a:p>
          <a:p>
            <a:pPr marL="749300" lvl="0" indent="50800">
              <a:tabLst>
                <a:tab pos="685800" algn="l"/>
                <a:tab pos="863600" algn="l"/>
                <a:tab pos="1206500" algn="l"/>
                <a:tab pos="1257300" algn="l"/>
              </a:tabLst>
            </a:pPr>
            <a:endParaRPr lang="en-US" sz="3000" dirty="0" smtClean="0">
              <a:latin typeface="Comic Sans MS"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Fishbone Diagrams</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228600" y="2057400"/>
            <a:ext cx="8915400" cy="707886"/>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endParaRPr lang="en-US" sz="4000" dirty="0" smtClean="0">
              <a:solidFill>
                <a:srgbClr val="FFFFFF"/>
              </a:solidFill>
              <a:latin typeface="Comic Sans MS" pitchFamily="66" charset="0"/>
            </a:endParaRPr>
          </a:p>
        </p:txBody>
      </p:sp>
      <p:pic>
        <p:nvPicPr>
          <p:cNvPr id="5122" name="Picture 2"/>
          <p:cNvPicPr>
            <a:picLocks noChangeAspect="1" noChangeArrowheads="1"/>
          </p:cNvPicPr>
          <p:nvPr/>
        </p:nvPicPr>
        <p:blipFill>
          <a:blip r:embed="rId3" cstate="print"/>
          <a:srcRect/>
          <a:stretch>
            <a:fillRect/>
          </a:stretch>
        </p:blipFill>
        <p:spPr bwMode="auto">
          <a:xfrm>
            <a:off x="2590800" y="3600450"/>
            <a:ext cx="3962400" cy="2800350"/>
          </a:xfrm>
          <a:prstGeom prst="rect">
            <a:avLst/>
          </a:prstGeom>
          <a:noFill/>
          <a:ln w="9525">
            <a:noFill/>
            <a:miter lim="800000"/>
            <a:headEnd/>
            <a:tailEnd/>
          </a:ln>
        </p:spPr>
      </p:pic>
      <p:sp>
        <p:nvSpPr>
          <p:cNvPr id="6" name="TextBox 5"/>
          <p:cNvSpPr txBox="1"/>
          <p:nvPr/>
        </p:nvSpPr>
        <p:spPr>
          <a:xfrm>
            <a:off x="228600" y="1219200"/>
            <a:ext cx="8763000" cy="1985159"/>
          </a:xfrm>
          <a:prstGeom prst="rect">
            <a:avLst/>
          </a:prstGeom>
          <a:noFill/>
        </p:spPr>
        <p:txBody>
          <a:bodyPr wrap="square" rtlCol="0">
            <a:spAutoFit/>
          </a:bodyPr>
          <a:lstStyle/>
          <a:p>
            <a:r>
              <a:rPr lang="en-US" sz="2400" dirty="0" smtClean="0">
                <a:latin typeface="Comic Sans MS" pitchFamily="66" charset="0"/>
              </a:rPr>
              <a:t>A fishbone diagram has a central spine running from left to right, around which is built a map of factors which contribute to the final result or outcome.  For each project the main categories of factors are identified and shown as the main 'bones' leading to the spine.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Fishbone Diagrams</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228600" y="2057400"/>
            <a:ext cx="8915400" cy="707886"/>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endParaRPr lang="en-US" sz="4000" dirty="0" smtClean="0">
              <a:solidFill>
                <a:srgbClr val="FFFFFF"/>
              </a:solidFill>
              <a:latin typeface="Comic Sans MS" pitchFamily="66" charset="0"/>
            </a:endParaRPr>
          </a:p>
        </p:txBody>
      </p:sp>
      <p:pic>
        <p:nvPicPr>
          <p:cNvPr id="5122" name="Picture 2"/>
          <p:cNvPicPr>
            <a:picLocks noChangeAspect="1" noChangeArrowheads="1"/>
          </p:cNvPicPr>
          <p:nvPr/>
        </p:nvPicPr>
        <p:blipFill>
          <a:blip r:embed="rId3" cstate="print"/>
          <a:srcRect/>
          <a:stretch>
            <a:fillRect/>
          </a:stretch>
        </p:blipFill>
        <p:spPr bwMode="auto">
          <a:xfrm>
            <a:off x="2590800" y="3600450"/>
            <a:ext cx="3962400" cy="2800350"/>
          </a:xfrm>
          <a:prstGeom prst="rect">
            <a:avLst/>
          </a:prstGeom>
          <a:noFill/>
          <a:ln w="9525">
            <a:noFill/>
            <a:miter lim="800000"/>
            <a:headEnd/>
            <a:tailEnd/>
          </a:ln>
        </p:spPr>
      </p:pic>
      <p:sp>
        <p:nvSpPr>
          <p:cNvPr id="6" name="TextBox 5"/>
          <p:cNvSpPr txBox="1"/>
          <p:nvPr/>
        </p:nvSpPr>
        <p:spPr>
          <a:xfrm>
            <a:off x="228600" y="1219200"/>
            <a:ext cx="8763000" cy="1985159"/>
          </a:xfrm>
          <a:prstGeom prst="rect">
            <a:avLst/>
          </a:prstGeom>
          <a:noFill/>
        </p:spPr>
        <p:txBody>
          <a:bodyPr wrap="square" rtlCol="0">
            <a:spAutoFit/>
          </a:bodyPr>
          <a:lstStyle/>
          <a:p>
            <a:r>
              <a:rPr lang="en-US" sz="2400" dirty="0" smtClean="0">
                <a:latin typeface="Comic Sans MS" pitchFamily="66" charset="0"/>
              </a:rPr>
              <a:t>Into each category can be drawn </a:t>
            </a:r>
            <a:r>
              <a:rPr lang="en-US" sz="2400" u="sng" dirty="0" smtClean="0">
                <a:latin typeface="Comic Sans MS" pitchFamily="66" charset="0"/>
              </a:rPr>
              <a:t>primary</a:t>
            </a:r>
            <a:r>
              <a:rPr lang="en-US" sz="2400" dirty="0" smtClean="0">
                <a:latin typeface="Comic Sans MS" pitchFamily="66" charset="0"/>
              </a:rPr>
              <a:t> elements or factors (shown as P in the diagram), and into these can be drawn </a:t>
            </a:r>
            <a:r>
              <a:rPr lang="en-US" sz="2400" u="sng" dirty="0" smtClean="0">
                <a:latin typeface="Comic Sans MS" pitchFamily="66" charset="0"/>
              </a:rPr>
              <a:t>secondary</a:t>
            </a:r>
            <a:r>
              <a:rPr lang="en-US" sz="2400" dirty="0" smtClean="0">
                <a:latin typeface="Comic Sans MS" pitchFamily="66" charset="0"/>
              </a:rPr>
              <a:t> elements or factors (shown as S). This is done for every category, and can be extended to third or fourth level factors if necessary.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Fishbone Diagrams</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228600" y="2057400"/>
            <a:ext cx="8915400" cy="707886"/>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endParaRPr lang="en-US" sz="4000" dirty="0" smtClean="0">
              <a:solidFill>
                <a:srgbClr val="FFFFFF"/>
              </a:solidFill>
              <a:latin typeface="Comic Sans MS" pitchFamily="66" charset="0"/>
            </a:endParaRPr>
          </a:p>
        </p:txBody>
      </p:sp>
      <p:pic>
        <p:nvPicPr>
          <p:cNvPr id="5122" name="Picture 2"/>
          <p:cNvPicPr>
            <a:picLocks noChangeAspect="1" noChangeArrowheads="1"/>
          </p:cNvPicPr>
          <p:nvPr/>
        </p:nvPicPr>
        <p:blipFill>
          <a:blip r:embed="rId3" cstate="print"/>
          <a:srcRect/>
          <a:stretch>
            <a:fillRect/>
          </a:stretch>
        </p:blipFill>
        <p:spPr bwMode="auto">
          <a:xfrm>
            <a:off x="2590800" y="3600450"/>
            <a:ext cx="3962400" cy="2800350"/>
          </a:xfrm>
          <a:prstGeom prst="rect">
            <a:avLst/>
          </a:prstGeom>
          <a:noFill/>
          <a:ln w="9525">
            <a:noFill/>
            <a:miter lim="800000"/>
            <a:headEnd/>
            <a:tailEnd/>
          </a:ln>
        </p:spPr>
      </p:pic>
      <p:sp>
        <p:nvSpPr>
          <p:cNvPr id="6" name="TextBox 5"/>
          <p:cNvSpPr txBox="1"/>
          <p:nvPr/>
        </p:nvSpPr>
        <p:spPr>
          <a:xfrm>
            <a:off x="228600" y="1219200"/>
            <a:ext cx="8763000" cy="1985159"/>
          </a:xfrm>
          <a:prstGeom prst="rect">
            <a:avLst/>
          </a:prstGeom>
          <a:noFill/>
        </p:spPr>
        <p:txBody>
          <a:bodyPr wrap="square" rtlCol="0">
            <a:spAutoFit/>
          </a:bodyPr>
          <a:lstStyle/>
          <a:p>
            <a:r>
              <a:rPr lang="en-US" sz="2400" dirty="0" smtClean="0">
                <a:latin typeface="Comic Sans MS" pitchFamily="66" charset="0"/>
              </a:rPr>
              <a:t>Fishbone diagrams are particularly useful in early project planning, notably when gathering and organizing factors that are required to complete a project and can be useful tools in identifying hidden factors.  They are often the tangible result of “brainstorming sessions.”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Fishbone Diagrams</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228600" y="2057400"/>
            <a:ext cx="8915400" cy="707886"/>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endParaRPr lang="en-US" sz="4000" dirty="0" smtClean="0">
              <a:solidFill>
                <a:srgbClr val="FFFFFF"/>
              </a:solidFill>
              <a:latin typeface="Comic Sans MS" pitchFamily="66" charset="0"/>
            </a:endParaRPr>
          </a:p>
        </p:txBody>
      </p:sp>
      <p:pic>
        <p:nvPicPr>
          <p:cNvPr id="5122" name="Picture 2"/>
          <p:cNvPicPr>
            <a:picLocks noChangeAspect="1" noChangeArrowheads="1"/>
          </p:cNvPicPr>
          <p:nvPr/>
        </p:nvPicPr>
        <p:blipFill>
          <a:blip r:embed="rId3" cstate="print"/>
          <a:srcRect/>
          <a:stretch>
            <a:fillRect/>
          </a:stretch>
        </p:blipFill>
        <p:spPr bwMode="auto">
          <a:xfrm>
            <a:off x="2590800" y="3600450"/>
            <a:ext cx="3962400" cy="2800350"/>
          </a:xfrm>
          <a:prstGeom prst="rect">
            <a:avLst/>
          </a:prstGeom>
          <a:noFill/>
          <a:ln w="9525">
            <a:noFill/>
            <a:miter lim="800000"/>
            <a:headEnd/>
            <a:tailEnd/>
          </a:ln>
        </p:spPr>
      </p:pic>
      <p:sp>
        <p:nvSpPr>
          <p:cNvPr id="6" name="TextBox 5"/>
          <p:cNvSpPr txBox="1"/>
          <p:nvPr/>
        </p:nvSpPr>
        <p:spPr>
          <a:xfrm>
            <a:off x="228600" y="1219200"/>
            <a:ext cx="8763000" cy="2354491"/>
          </a:xfrm>
          <a:prstGeom prst="rect">
            <a:avLst/>
          </a:prstGeom>
          <a:noFill/>
        </p:spPr>
        <p:txBody>
          <a:bodyPr wrap="square" rtlCol="0">
            <a:spAutoFit/>
          </a:bodyPr>
          <a:lstStyle/>
          <a:p>
            <a:r>
              <a:rPr lang="en-US" sz="2400" dirty="0" smtClean="0">
                <a:latin typeface="Comic Sans MS" pitchFamily="66" charset="0"/>
              </a:rPr>
              <a:t>At a simple level, the fishbone diagram is a very effective planning and modeling tool - especially for </a:t>
            </a:r>
            <a:r>
              <a:rPr lang="en-US" sz="2400" u="sng" dirty="0" smtClean="0">
                <a:latin typeface="Comic Sans MS" pitchFamily="66" charset="0"/>
              </a:rPr>
              <a:t>mapping</a:t>
            </a:r>
            <a:r>
              <a:rPr lang="en-US" sz="2400" dirty="0" smtClean="0">
                <a:latin typeface="Comic Sans MS" pitchFamily="66" charset="0"/>
              </a:rPr>
              <a:t> an entire operation.  It can help identify the requirements of a project, but these diagrams aren’t detailed enough to help with scheduling issues.</a:t>
            </a:r>
          </a:p>
          <a:p>
            <a:endParaRPr lang="en-US" sz="2400" dirty="0" smtClean="0">
              <a:latin typeface="Comic Sans MS" pitchFamily="66" charset="0"/>
            </a:endParaRP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Gantt Charts</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81000" y="685800"/>
            <a:ext cx="9982200" cy="1169551"/>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endParaRPr lang="en-US" sz="4000" dirty="0" smtClean="0">
              <a:solidFill>
                <a:srgbClr val="FFFFFF"/>
              </a:solidFill>
              <a:latin typeface="Comic Sans MS" pitchFamily="66" charset="0"/>
            </a:endParaRPr>
          </a:p>
          <a:p>
            <a:pPr marL="749300" lvl="0" indent="50800">
              <a:tabLst>
                <a:tab pos="685800" algn="l"/>
                <a:tab pos="863600" algn="l"/>
                <a:tab pos="1206500" algn="l"/>
                <a:tab pos="1257300" algn="l"/>
              </a:tabLst>
            </a:pPr>
            <a:endParaRPr lang="en-US" sz="3000" dirty="0" smtClean="0">
              <a:latin typeface="Comic Sans MS" pitchFamily="66" charset="0"/>
            </a:endParaRPr>
          </a:p>
        </p:txBody>
      </p:sp>
      <p:sp>
        <p:nvSpPr>
          <p:cNvPr id="5" name="TextBox 4"/>
          <p:cNvSpPr txBox="1"/>
          <p:nvPr/>
        </p:nvSpPr>
        <p:spPr>
          <a:xfrm>
            <a:off x="152400" y="1219200"/>
            <a:ext cx="8915400" cy="2308324"/>
          </a:xfrm>
          <a:prstGeom prst="rect">
            <a:avLst/>
          </a:prstGeom>
          <a:noFill/>
        </p:spPr>
        <p:txBody>
          <a:bodyPr wrap="square" rtlCol="0">
            <a:spAutoFit/>
          </a:bodyPr>
          <a:lstStyle/>
          <a:p>
            <a:r>
              <a:rPr lang="en-US" sz="2400" dirty="0" smtClean="0">
                <a:latin typeface="Comic Sans MS" pitchFamily="66" charset="0"/>
              </a:rPr>
              <a:t>Gantt charts are a type of bar chart used to illustrate a project’s schedule.  They display the start and finish dates of the terminal elements and summary elements which comprise the work breakdown structure of a project. They are excellent tools for tracking/reporting/presenting both project plans and project progress easily and quickly. </a:t>
            </a:r>
            <a:endParaRPr lang="en-US" sz="2400" dirty="0">
              <a:latin typeface="Comic Sans MS" pitchFamily="66" charset="0"/>
            </a:endParaRPr>
          </a:p>
        </p:txBody>
      </p:sp>
      <p:pic>
        <p:nvPicPr>
          <p:cNvPr id="1027" name="Picture 3"/>
          <p:cNvPicPr>
            <a:picLocks noChangeAspect="1" noChangeArrowheads="1"/>
          </p:cNvPicPr>
          <p:nvPr/>
        </p:nvPicPr>
        <p:blipFill>
          <a:blip r:embed="rId3" cstate="print"/>
          <a:srcRect/>
          <a:stretch>
            <a:fillRect/>
          </a:stretch>
        </p:blipFill>
        <p:spPr bwMode="auto">
          <a:xfrm>
            <a:off x="305976" y="4114800"/>
            <a:ext cx="8614881"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304800" y="228600"/>
            <a:ext cx="8382000" cy="708025"/>
          </a:xfrm>
          <a:prstGeom prst="rect">
            <a:avLst/>
          </a:prstGeom>
          <a:solidFill>
            <a:srgbClr val="C00000"/>
          </a:solidFill>
          <a:ln w="38100">
            <a:solidFill>
              <a:schemeClr val="tx1"/>
            </a:solidFill>
            <a:miter lim="800000"/>
            <a:headEnd/>
            <a:tailEnd/>
          </a:ln>
        </p:spPr>
        <p:txBody>
          <a:bodyPr>
            <a:spAutoFit/>
          </a:bodyPr>
          <a:lstStyle/>
          <a:p>
            <a:pPr algn="ctr">
              <a:spcBef>
                <a:spcPct val="50000"/>
              </a:spcBef>
              <a:defRPr/>
            </a:pPr>
            <a:r>
              <a:rPr lang="en-US" sz="4000" dirty="0">
                <a:solidFill>
                  <a:srgbClr val="FFFFFF"/>
                </a:solidFill>
                <a:latin typeface="Comic Sans MS" pitchFamily="66" charset="0"/>
              </a:rPr>
              <a:t>Projects and Operations</a:t>
            </a:r>
          </a:p>
        </p:txBody>
      </p:sp>
      <p:sp>
        <p:nvSpPr>
          <p:cNvPr id="840709" name="Text Box 5"/>
          <p:cNvSpPr txBox="1">
            <a:spLocks noChangeArrowheads="1"/>
          </p:cNvSpPr>
          <p:nvPr/>
        </p:nvSpPr>
        <p:spPr bwMode="auto">
          <a:xfrm>
            <a:off x="25400" y="950178"/>
            <a:ext cx="9144000" cy="5324535"/>
          </a:xfrm>
          <a:prstGeom prst="rect">
            <a:avLst/>
          </a:prstGeom>
          <a:noFill/>
          <a:ln w="57150">
            <a:noFill/>
            <a:miter lim="800000"/>
            <a:headEnd/>
            <a:tailEnd/>
          </a:ln>
          <a:effectLst/>
        </p:spPr>
        <p:txBody>
          <a:bodyPr wrap="square">
            <a:spAutoFit/>
          </a:bodyPr>
          <a:lstStyle/>
          <a:p>
            <a:pPr algn="ctr">
              <a:spcBef>
                <a:spcPct val="50000"/>
              </a:spcBef>
              <a:defRPr/>
            </a:pPr>
            <a:endParaRPr lang="en-US" sz="400" b="1" dirty="0" smtClean="0">
              <a:latin typeface="Comic Sans MS" pitchFamily="66" charset="0"/>
            </a:endParaRPr>
          </a:p>
          <a:p>
            <a:pPr marL="457200" indent="-457200">
              <a:spcBef>
                <a:spcPct val="50000"/>
              </a:spcBef>
              <a:buClr>
                <a:srgbClr val="C00000"/>
              </a:buClr>
              <a:buFont typeface="Wingdings" pitchFamily="2" charset="2"/>
              <a:buChar char="ü"/>
              <a:defRPr/>
            </a:pPr>
            <a:r>
              <a:rPr lang="en-US" sz="2800" dirty="0" smtClean="0">
                <a:latin typeface="Comic Sans MS" pitchFamily="66" charset="0"/>
              </a:rPr>
              <a:t>Because projects </a:t>
            </a:r>
            <a:r>
              <a:rPr lang="en-US" sz="2800" dirty="0">
                <a:latin typeface="Comic Sans MS" pitchFamily="66" charset="0"/>
              </a:rPr>
              <a:t>are </a:t>
            </a:r>
            <a:r>
              <a:rPr lang="en-US" sz="2800" dirty="0" smtClean="0">
                <a:latin typeface="Comic Sans MS" pitchFamily="66" charset="0"/>
              </a:rPr>
              <a:t>focused activities with clear objectives and deadlines, the </a:t>
            </a:r>
            <a:r>
              <a:rPr lang="en-US" sz="2800" dirty="0">
                <a:latin typeface="Comic Sans MS" pitchFamily="66" charset="0"/>
              </a:rPr>
              <a:t>pace </a:t>
            </a:r>
            <a:r>
              <a:rPr lang="en-US" sz="2800" dirty="0" smtClean="0">
                <a:latin typeface="Comic Sans MS" pitchFamily="66" charset="0"/>
              </a:rPr>
              <a:t>of </a:t>
            </a:r>
            <a:r>
              <a:rPr lang="en-US" sz="2800" dirty="0">
                <a:latin typeface="Comic Sans MS" pitchFamily="66" charset="0"/>
              </a:rPr>
              <a:t>activity </a:t>
            </a:r>
            <a:r>
              <a:rPr lang="en-US" sz="2800" dirty="0" smtClean="0">
                <a:latin typeface="Comic Sans MS" pitchFamily="66" charset="0"/>
              </a:rPr>
              <a:t>is often high.</a:t>
            </a:r>
          </a:p>
          <a:p>
            <a:pPr marL="457200" indent="-457200">
              <a:spcBef>
                <a:spcPct val="50000"/>
              </a:spcBef>
              <a:buClr>
                <a:srgbClr val="C00000"/>
              </a:buClr>
              <a:buFont typeface="Wingdings" pitchFamily="2" charset="2"/>
              <a:buChar char="ü"/>
              <a:defRPr/>
            </a:pPr>
            <a:r>
              <a:rPr lang="en-US" sz="2800" dirty="0" smtClean="0">
                <a:latin typeface="Comic Sans MS" pitchFamily="66" charset="0"/>
              </a:rPr>
              <a:t>Operations are more routine and while deadlines apply, many things can wait till tomorrow.</a:t>
            </a:r>
            <a:endParaRPr lang="en-US" sz="2800" dirty="0">
              <a:latin typeface="Comic Sans MS" pitchFamily="66" charset="0"/>
            </a:endParaRPr>
          </a:p>
          <a:p>
            <a:pPr marL="457200" indent="-457200">
              <a:spcBef>
                <a:spcPct val="50000"/>
              </a:spcBef>
              <a:buClr>
                <a:srgbClr val="C00000"/>
              </a:buClr>
              <a:buFont typeface="Wingdings" pitchFamily="2" charset="2"/>
              <a:buChar char="ü"/>
              <a:defRPr/>
            </a:pPr>
            <a:r>
              <a:rPr lang="en-US" sz="2800" dirty="0" smtClean="0">
                <a:latin typeface="Comic Sans MS" pitchFamily="66" charset="0"/>
              </a:rPr>
              <a:t>Projects often require “special” resources, e.g., people with special skills (post doc, consultant, colleague from another field) for short periods.</a:t>
            </a:r>
          </a:p>
          <a:p>
            <a:pPr marL="457200" indent="-457200">
              <a:spcBef>
                <a:spcPct val="50000"/>
              </a:spcBef>
              <a:buClr>
                <a:srgbClr val="C00000"/>
              </a:buClr>
              <a:buFont typeface="Wingdings" pitchFamily="2" charset="2"/>
              <a:buChar char="ü"/>
              <a:defRPr/>
            </a:pPr>
            <a:r>
              <a:rPr lang="en-US" sz="2800" dirty="0" smtClean="0">
                <a:latin typeface="Comic Sans MS" pitchFamily="66" charset="0"/>
              </a:rPr>
              <a:t>Operations require people with a long term commitment to the organization and its mission!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070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070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07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Gantt Charts</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81000" y="685800"/>
            <a:ext cx="9982200" cy="1169551"/>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endParaRPr lang="en-US" sz="4000" dirty="0" smtClean="0">
              <a:solidFill>
                <a:srgbClr val="FFFFFF"/>
              </a:solidFill>
              <a:latin typeface="Comic Sans MS" pitchFamily="66" charset="0"/>
            </a:endParaRPr>
          </a:p>
          <a:p>
            <a:pPr marL="749300" lvl="0" indent="50800">
              <a:tabLst>
                <a:tab pos="685800" algn="l"/>
                <a:tab pos="863600" algn="l"/>
                <a:tab pos="1206500" algn="l"/>
                <a:tab pos="1257300" algn="l"/>
              </a:tabLst>
            </a:pPr>
            <a:endParaRPr lang="en-US" sz="3000" dirty="0" smtClean="0">
              <a:latin typeface="Comic Sans MS" pitchFamily="66" charset="0"/>
            </a:endParaRPr>
          </a:p>
        </p:txBody>
      </p:sp>
      <p:sp>
        <p:nvSpPr>
          <p:cNvPr id="5" name="TextBox 4"/>
          <p:cNvSpPr txBox="1"/>
          <p:nvPr/>
        </p:nvSpPr>
        <p:spPr>
          <a:xfrm>
            <a:off x="152400" y="1219200"/>
            <a:ext cx="8915400" cy="2677656"/>
          </a:xfrm>
          <a:prstGeom prst="rect">
            <a:avLst/>
          </a:prstGeom>
          <a:noFill/>
        </p:spPr>
        <p:txBody>
          <a:bodyPr wrap="square" rtlCol="0">
            <a:spAutoFit/>
          </a:bodyPr>
          <a:lstStyle/>
          <a:p>
            <a:r>
              <a:rPr lang="en-US" sz="2400" dirty="0" smtClean="0">
                <a:latin typeface="Comic Sans MS" pitchFamily="66" charset="0"/>
              </a:rPr>
              <a:t>The time-line for the duration of the project and every activity has a separate line. You can color code the time blocks to denote the </a:t>
            </a:r>
            <a:r>
              <a:rPr lang="en-US" sz="2400" dirty="0">
                <a:latin typeface="Comic Sans MS" pitchFamily="66" charset="0"/>
              </a:rPr>
              <a:t>t</a:t>
            </a:r>
            <a:r>
              <a:rPr lang="en-US" sz="2400" dirty="0" smtClean="0">
                <a:latin typeface="Comic Sans MS" pitchFamily="66" charset="0"/>
              </a:rPr>
              <a:t>ype of activity, e.g., intense, watching brief, directly managed, delegated and left-to-run. You can schedule review and insert break points as needed.  At the end of each line you can show as many cost columns for the activities as you need. </a:t>
            </a:r>
            <a:endParaRPr lang="en-US" sz="2400" dirty="0">
              <a:latin typeface="Comic Sans MS" pitchFamily="66" charset="0"/>
            </a:endParaRPr>
          </a:p>
        </p:txBody>
      </p:sp>
      <p:pic>
        <p:nvPicPr>
          <p:cNvPr id="1027" name="Picture 3"/>
          <p:cNvPicPr>
            <a:picLocks noChangeAspect="1" noChangeArrowheads="1"/>
          </p:cNvPicPr>
          <p:nvPr/>
        </p:nvPicPr>
        <p:blipFill>
          <a:blip r:embed="rId3" cstate="print"/>
          <a:srcRect/>
          <a:stretch>
            <a:fillRect/>
          </a:stretch>
        </p:blipFill>
        <p:spPr bwMode="auto">
          <a:xfrm>
            <a:off x="305976" y="4114800"/>
            <a:ext cx="8614881"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Gantt Charts</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81000" y="685800"/>
            <a:ext cx="9982200" cy="1169551"/>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4000" b="1" dirty="0" smtClean="0">
                <a:solidFill>
                  <a:srgbClr val="C00000"/>
                </a:solidFill>
                <a:latin typeface="Comic Sans MS" pitchFamily="66" charset="0"/>
              </a:rPr>
              <a:t>   </a:t>
            </a:r>
            <a:endParaRPr lang="en-US" sz="4000" dirty="0" smtClean="0">
              <a:solidFill>
                <a:srgbClr val="FFFFFF"/>
              </a:solidFill>
              <a:latin typeface="Comic Sans MS" pitchFamily="66" charset="0"/>
            </a:endParaRPr>
          </a:p>
          <a:p>
            <a:pPr marL="749300" lvl="0" indent="50800">
              <a:tabLst>
                <a:tab pos="685800" algn="l"/>
                <a:tab pos="863600" algn="l"/>
                <a:tab pos="1206500" algn="l"/>
                <a:tab pos="1257300" algn="l"/>
              </a:tabLst>
            </a:pPr>
            <a:endParaRPr lang="en-US" sz="3000" dirty="0" smtClean="0">
              <a:latin typeface="Comic Sans MS" pitchFamily="66" charset="0"/>
            </a:endParaRPr>
          </a:p>
        </p:txBody>
      </p:sp>
      <p:sp>
        <p:nvSpPr>
          <p:cNvPr id="5" name="TextBox 4"/>
          <p:cNvSpPr txBox="1"/>
          <p:nvPr/>
        </p:nvSpPr>
        <p:spPr>
          <a:xfrm>
            <a:off x="152400" y="1219200"/>
            <a:ext cx="8915400" cy="2308324"/>
          </a:xfrm>
          <a:prstGeom prst="rect">
            <a:avLst/>
          </a:prstGeom>
          <a:noFill/>
        </p:spPr>
        <p:txBody>
          <a:bodyPr wrap="square" rtlCol="0">
            <a:spAutoFit/>
          </a:bodyPr>
          <a:lstStyle/>
          <a:p>
            <a:r>
              <a:rPr lang="en-US" sz="2400" dirty="0" smtClean="0">
                <a:latin typeface="Comic Sans MS" pitchFamily="66" charset="0"/>
              </a:rPr>
              <a:t>Gantt Charts are probably the most flexible and useful of all project management tools, but they do not easily or obviously show the importance and inter-dependence of related parallel activities.  And they don't show the necessity to complete one task before another can begin, as a Critical Path Analysis will do.</a:t>
            </a:r>
            <a:endParaRPr lang="en-US" sz="2400" dirty="0">
              <a:latin typeface="Comic Sans MS" pitchFamily="66" charset="0"/>
            </a:endParaRPr>
          </a:p>
        </p:txBody>
      </p:sp>
      <p:pic>
        <p:nvPicPr>
          <p:cNvPr id="1027" name="Picture 3"/>
          <p:cNvPicPr>
            <a:picLocks noChangeAspect="1" noChangeArrowheads="1"/>
          </p:cNvPicPr>
          <p:nvPr/>
        </p:nvPicPr>
        <p:blipFill>
          <a:blip r:embed="rId3" cstate="print"/>
          <a:srcRect/>
          <a:stretch>
            <a:fillRect/>
          </a:stretch>
        </p:blipFill>
        <p:spPr bwMode="auto">
          <a:xfrm>
            <a:off x="305976" y="4114800"/>
            <a:ext cx="8614881"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Critical Path Analysis  </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04800" y="1219200"/>
            <a:ext cx="8001000" cy="1569660"/>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2400" dirty="0" smtClean="0">
                <a:latin typeface="Comic Sans MS" pitchFamily="66" charset="0"/>
              </a:rPr>
              <a:t>Critical Path Analysis flow diagrams are very good for showing interdependent factors whose timings overlap or coincide. They also enable a plan to be scheduled according to a timescale. </a:t>
            </a:r>
          </a:p>
        </p:txBody>
      </p:sp>
      <p:pic>
        <p:nvPicPr>
          <p:cNvPr id="2" name="Picture 2"/>
          <p:cNvPicPr>
            <a:picLocks noChangeAspect="1" noChangeArrowheads="1"/>
          </p:cNvPicPr>
          <p:nvPr/>
        </p:nvPicPr>
        <p:blipFill>
          <a:blip r:embed="rId3" cstate="print"/>
          <a:srcRect/>
          <a:stretch>
            <a:fillRect/>
          </a:stretch>
        </p:blipFill>
        <p:spPr bwMode="auto">
          <a:xfrm>
            <a:off x="4343400" y="2743200"/>
            <a:ext cx="4267200" cy="3200400"/>
          </a:xfrm>
          <a:prstGeom prst="rect">
            <a:avLst/>
          </a:prstGeom>
          <a:noFill/>
          <a:ln w="9525">
            <a:noFill/>
            <a:miter lim="800000"/>
            <a:headEnd/>
            <a:tailEnd/>
          </a:ln>
        </p:spPr>
      </p:pic>
      <p:sp>
        <p:nvSpPr>
          <p:cNvPr id="8" name="TextBox 7"/>
          <p:cNvSpPr txBox="1"/>
          <p:nvPr/>
        </p:nvSpPr>
        <p:spPr>
          <a:xfrm>
            <a:off x="457200" y="3352800"/>
            <a:ext cx="3276600" cy="2677656"/>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2400" b="1" dirty="0" smtClean="0">
                <a:solidFill>
                  <a:srgbClr val="FFFFFF"/>
                </a:solidFill>
                <a:latin typeface="Comic Sans MS" pitchFamily="66" charset="0"/>
              </a:rPr>
              <a:t>Note: Some tasks run concurrently, some must be completed before others can begin and some have extra “float time.”</a:t>
            </a:r>
            <a:endParaRPr lang="en-US" sz="2400" b="1"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Critical Path Analysis  </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04800" y="1219200"/>
            <a:ext cx="8001000" cy="1569660"/>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2400" dirty="0" smtClean="0">
                <a:latin typeface="Comic Sans MS" pitchFamily="66" charset="0"/>
              </a:rPr>
              <a:t>Critical Path Analysis flow diagrams are very good for showing interdependent factors whose timings overlap or coincide. They also enable a plan to be scheduled according to a timescale. </a:t>
            </a:r>
          </a:p>
        </p:txBody>
      </p:sp>
      <p:pic>
        <p:nvPicPr>
          <p:cNvPr id="2" name="Picture 2"/>
          <p:cNvPicPr>
            <a:picLocks noChangeAspect="1" noChangeArrowheads="1"/>
          </p:cNvPicPr>
          <p:nvPr/>
        </p:nvPicPr>
        <p:blipFill>
          <a:blip r:embed="rId3" cstate="print"/>
          <a:srcRect/>
          <a:stretch>
            <a:fillRect/>
          </a:stretch>
        </p:blipFill>
        <p:spPr bwMode="auto">
          <a:xfrm>
            <a:off x="4343400" y="2743200"/>
            <a:ext cx="4267200" cy="3200400"/>
          </a:xfrm>
          <a:prstGeom prst="rect">
            <a:avLst/>
          </a:prstGeom>
          <a:noFill/>
          <a:ln w="9525">
            <a:noFill/>
            <a:miter lim="800000"/>
            <a:headEnd/>
            <a:tailEnd/>
          </a:ln>
        </p:spPr>
      </p:pic>
      <p:sp>
        <p:nvSpPr>
          <p:cNvPr id="8" name="TextBox 7"/>
          <p:cNvSpPr txBox="1"/>
          <p:nvPr/>
        </p:nvSpPr>
        <p:spPr>
          <a:xfrm>
            <a:off x="457200" y="2895600"/>
            <a:ext cx="3276600" cy="3785652"/>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2400" b="1" dirty="0" smtClean="0">
                <a:solidFill>
                  <a:srgbClr val="FFFFFF"/>
                </a:solidFill>
                <a:latin typeface="Comic Sans MS" pitchFamily="66" charset="0"/>
              </a:rPr>
              <a:t>Design Tasks 2 and 3 each require the same amount of time to complete, but 3 must be completed in one month, while 2 has two months available – it has one month of “float time.”</a:t>
            </a:r>
            <a:endParaRPr lang="en-US" sz="2400" b="1" dirty="0">
              <a:solidFill>
                <a:srgbClr val="FFFF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Critical Path Analysis – PERT </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04800" y="1219200"/>
            <a:ext cx="8001000" cy="1938992"/>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2400" dirty="0" smtClean="0">
                <a:latin typeface="Comic Sans MS" pitchFamily="66" charset="0"/>
              </a:rPr>
              <a:t>PERT (Program Evaluation and Review Technique) is a specialized method for identifying related and interdependent activities and events, especially in large projects that may contain hundreds or thousands of connected elements. </a:t>
            </a:r>
          </a:p>
        </p:txBody>
      </p:sp>
      <p:pic>
        <p:nvPicPr>
          <p:cNvPr id="3075" name="Picture 3"/>
          <p:cNvPicPr>
            <a:picLocks noChangeAspect="1" noChangeArrowheads="1"/>
          </p:cNvPicPr>
          <p:nvPr/>
        </p:nvPicPr>
        <p:blipFill>
          <a:blip r:embed="rId3" cstate="print"/>
          <a:srcRect/>
          <a:stretch>
            <a:fillRect/>
          </a:stretch>
        </p:blipFill>
        <p:spPr bwMode="auto">
          <a:xfrm>
            <a:off x="4388204" y="3048000"/>
            <a:ext cx="4603396" cy="2962275"/>
          </a:xfrm>
          <a:prstGeom prst="rect">
            <a:avLst/>
          </a:prstGeom>
          <a:noFill/>
          <a:ln w="9525">
            <a:noFill/>
            <a:miter lim="800000"/>
            <a:headEnd/>
            <a:tailEnd/>
          </a:ln>
        </p:spPr>
      </p:pic>
      <p:sp>
        <p:nvSpPr>
          <p:cNvPr id="6" name="TextBox 5"/>
          <p:cNvSpPr txBox="1"/>
          <p:nvPr/>
        </p:nvSpPr>
        <p:spPr>
          <a:xfrm>
            <a:off x="304800" y="3276600"/>
            <a:ext cx="3886200" cy="3139321"/>
          </a:xfrm>
          <a:prstGeom prst="rect">
            <a:avLst/>
          </a:prstGeom>
          <a:solidFill>
            <a:schemeClr val="bg2"/>
          </a:solidFill>
          <a:ln w="38100">
            <a:solidFill>
              <a:schemeClr val="tx1"/>
            </a:solidFill>
          </a:ln>
          <a:effectLst>
            <a:glow rad="228600">
              <a:schemeClr val="accent4">
                <a:satMod val="175000"/>
                <a:alpha val="40000"/>
              </a:schemeClr>
            </a:glow>
          </a:effectLst>
        </p:spPr>
        <p:txBody>
          <a:bodyPr wrap="square" rtlCol="0">
            <a:spAutoFit/>
          </a:bodyPr>
          <a:lstStyle/>
          <a:p>
            <a:pPr algn="ctr"/>
            <a:r>
              <a:rPr lang="en-US" sz="2000" b="1" dirty="0" smtClean="0">
                <a:solidFill>
                  <a:srgbClr val="FFFFFF"/>
                </a:solidFill>
                <a:latin typeface="Comic Sans MS" pitchFamily="66" charset="0"/>
              </a:rPr>
              <a:t>PERT is not normally used in simple projects, but for projects of considerable size and complexity (particularly when timing and interdependency issues are crucial), the Project can benefit from the detailed analysis enabled by PERT. </a:t>
            </a:r>
          </a:p>
          <a:p>
            <a:endParaRPr lang="en-US" sz="1800" b="1"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76200" y="228600"/>
            <a:ext cx="89916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a:solidFill>
                  <a:srgbClr val="FFFFFF"/>
                </a:solidFill>
                <a:latin typeface="Comic Sans MS" pitchFamily="66" charset="0"/>
              </a:rPr>
              <a:t>Phase </a:t>
            </a:r>
            <a:r>
              <a:rPr lang="en-US" sz="4400" dirty="0" smtClean="0">
                <a:solidFill>
                  <a:srgbClr val="FFFFFF"/>
                </a:solidFill>
                <a:latin typeface="Comic Sans MS" pitchFamily="66" charset="0"/>
              </a:rPr>
              <a:t>3 - Execution with Controls</a:t>
            </a:r>
            <a:endParaRPr lang="en-US" sz="4400" b="1" dirty="0">
              <a:solidFill>
                <a:srgbClr val="FFFFFF"/>
              </a:solidFill>
              <a:latin typeface="Comic Sans MS" pitchFamily="66" charset="0"/>
            </a:endParaRPr>
          </a:p>
        </p:txBody>
      </p:sp>
      <p:sp>
        <p:nvSpPr>
          <p:cNvPr id="836615" name="Text Box 7"/>
          <p:cNvSpPr txBox="1">
            <a:spLocks noChangeArrowheads="1"/>
          </p:cNvSpPr>
          <p:nvPr/>
        </p:nvSpPr>
        <p:spPr bwMode="auto">
          <a:xfrm>
            <a:off x="76200" y="1066800"/>
            <a:ext cx="9144000" cy="2862322"/>
          </a:xfrm>
          <a:prstGeom prst="rect">
            <a:avLst/>
          </a:prstGeom>
          <a:noFill/>
          <a:ln w="9525">
            <a:noFill/>
            <a:miter lim="800000"/>
            <a:headEnd/>
            <a:tailEnd/>
          </a:ln>
        </p:spPr>
        <p:txBody>
          <a:bodyPr wrap="square">
            <a:spAutoFit/>
          </a:bodyPr>
          <a:lstStyle/>
          <a:p>
            <a:pPr marL="228600" lvl="0" indent="-228600">
              <a:tabLst>
                <a:tab pos="863600" algn="l"/>
                <a:tab pos="977900" algn="l"/>
              </a:tabLst>
            </a:pPr>
            <a:r>
              <a:rPr lang="en-US" sz="3000" dirty="0" smtClean="0">
                <a:latin typeface="Comic Sans MS" pitchFamily="66" charset="0"/>
              </a:rPr>
              <a:t>	</a:t>
            </a:r>
            <a:r>
              <a:rPr lang="en-US" sz="3200" dirty="0" smtClean="0">
                <a:latin typeface="Comic Sans MS" pitchFamily="66" charset="0"/>
              </a:rPr>
              <a:t>Project Manager must have near total control over all aspects of project.  He/she assigns resources/budget to tasks and assigns tasks to Project Team members. </a:t>
            </a:r>
          </a:p>
          <a:p>
            <a:pPr marL="228600" lvl="0" indent="-228600">
              <a:tabLst>
                <a:tab pos="863600" algn="l"/>
                <a:tab pos="977900" algn="l"/>
              </a:tabLst>
            </a:pPr>
            <a:endParaRPr lang="en-US" sz="1000" dirty="0">
              <a:solidFill>
                <a:schemeClr val="bg1">
                  <a:lumMod val="25000"/>
                </a:schemeClr>
              </a:solidFill>
              <a:latin typeface="Comic Sans MS" pitchFamily="66" charset="0"/>
            </a:endParaRPr>
          </a:p>
          <a:p>
            <a:pPr marL="228600" lvl="0" indent="-228600">
              <a:tabLst>
                <a:tab pos="863600" algn="l"/>
                <a:tab pos="977900" algn="l"/>
              </a:tabLst>
            </a:pPr>
            <a:r>
              <a:rPr lang="en-US" sz="3200" dirty="0" smtClean="0">
                <a:solidFill>
                  <a:schemeClr val="bg1">
                    <a:lumMod val="25000"/>
                  </a:schemeClr>
                </a:solidFill>
                <a:latin typeface="Comic Sans MS" pitchFamily="66" charset="0"/>
              </a:rPr>
              <a:t>         </a:t>
            </a:r>
            <a:r>
              <a:rPr lang="en-US" sz="3600" dirty="0" smtClean="0">
                <a:solidFill>
                  <a:schemeClr val="bg1">
                    <a:lumMod val="25000"/>
                  </a:schemeClr>
                </a:solidFill>
                <a:latin typeface="Comic Sans MS" pitchFamily="66" charset="0"/>
              </a:rPr>
              <a:t>The work of the project begins!</a:t>
            </a:r>
          </a:p>
        </p:txBody>
      </p:sp>
      <p:sp>
        <p:nvSpPr>
          <p:cNvPr id="4" name="TextBox 3"/>
          <p:cNvSpPr txBox="1"/>
          <p:nvPr/>
        </p:nvSpPr>
        <p:spPr>
          <a:xfrm>
            <a:off x="838200" y="4038600"/>
            <a:ext cx="7543800" cy="2354491"/>
          </a:xfrm>
          <a:prstGeom prst="rect">
            <a:avLst/>
          </a:prstGeom>
          <a:noFill/>
        </p:spPr>
        <p:txBody>
          <a:bodyPr wrap="square" rtlCol="0">
            <a:spAutoFit/>
          </a:bodyPr>
          <a:lstStyle/>
          <a:p>
            <a:pPr lvl="0" algn="ctr"/>
            <a:r>
              <a:rPr lang="en-US" sz="3600" dirty="0" smtClean="0">
                <a:solidFill>
                  <a:srgbClr val="C00000"/>
                </a:solidFill>
                <a:latin typeface="Comic Sans MS" pitchFamily="66" charset="0"/>
              </a:rPr>
              <a:t>Goal is to keep the project on-track, on-time, within budget and within quality and risk parameters!  </a:t>
            </a:r>
          </a:p>
          <a:p>
            <a:endParaRPr lang="en-US"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76200" y="228600"/>
            <a:ext cx="89916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a:solidFill>
                  <a:srgbClr val="FFFFFF"/>
                </a:solidFill>
                <a:latin typeface="Comic Sans MS" pitchFamily="66" charset="0"/>
              </a:rPr>
              <a:t>Phase 3 - Execution with Controls</a:t>
            </a:r>
            <a:endParaRPr lang="en-US" sz="4400" b="1" dirty="0">
              <a:solidFill>
                <a:srgbClr val="FFFFFF"/>
              </a:solidFill>
              <a:latin typeface="Comic Sans MS" pitchFamily="66" charset="0"/>
            </a:endParaRPr>
          </a:p>
        </p:txBody>
      </p:sp>
      <p:sp>
        <p:nvSpPr>
          <p:cNvPr id="5" name="TextBox 4"/>
          <p:cNvSpPr txBox="1"/>
          <p:nvPr/>
        </p:nvSpPr>
        <p:spPr>
          <a:xfrm>
            <a:off x="-381000" y="1094630"/>
            <a:ext cx="9448800" cy="5032147"/>
          </a:xfrm>
          <a:prstGeom prst="rect">
            <a:avLst/>
          </a:prstGeom>
          <a:noFill/>
        </p:spPr>
        <p:txBody>
          <a:bodyPr wrap="square" rtlCol="0">
            <a:spAutoFit/>
          </a:bodyPr>
          <a:lstStyle/>
          <a:p>
            <a:pPr marL="685800" lvl="0" indent="-685800">
              <a:tabLst>
                <a:tab pos="863600" algn="l"/>
              </a:tabLst>
            </a:pPr>
            <a:r>
              <a:rPr lang="en-US" sz="3000" dirty="0" smtClean="0">
                <a:latin typeface="Comic Sans MS" pitchFamily="66" charset="0"/>
              </a:rPr>
              <a:t>	</a:t>
            </a:r>
            <a:r>
              <a:rPr lang="en-US" sz="3200" dirty="0" smtClean="0">
                <a:latin typeface="Comic Sans MS" pitchFamily="66" charset="0"/>
              </a:rPr>
              <a:t>Project Manager must implement appropriate control systems to track performance against budget to monitor:</a:t>
            </a:r>
          </a:p>
          <a:p>
            <a:pPr marL="685800" lvl="0" indent="-685800">
              <a:tabLst>
                <a:tab pos="863600" algn="l"/>
              </a:tabLst>
            </a:pPr>
            <a:endParaRPr lang="en-US" sz="1200" dirty="0" smtClean="0">
              <a:latin typeface="Comic Sans MS" pitchFamily="66" charset="0"/>
            </a:endParaRPr>
          </a:p>
          <a:p>
            <a:pPr marL="1778000" lvl="0" indent="-685800">
              <a:buFont typeface="Wingdings" pitchFamily="2" charset="2"/>
              <a:buChar char="ü"/>
              <a:tabLst>
                <a:tab pos="863600" algn="l"/>
                <a:tab pos="1600200" algn="l"/>
              </a:tabLst>
            </a:pPr>
            <a:r>
              <a:rPr lang="en-US" sz="3000" b="1" u="sng" dirty="0" smtClean="0">
                <a:latin typeface="Comic Sans MS" pitchFamily="66" charset="0"/>
              </a:rPr>
              <a:t>Time</a:t>
            </a:r>
            <a:r>
              <a:rPr lang="en-US" sz="3000" dirty="0" smtClean="0">
                <a:latin typeface="Comic Sans MS" pitchFamily="66" charset="0"/>
              </a:rPr>
              <a:t> – Is project on-time?</a:t>
            </a:r>
          </a:p>
          <a:p>
            <a:pPr marL="1778000" lvl="0" indent="-685800">
              <a:buFont typeface="Wingdings" pitchFamily="2" charset="2"/>
              <a:buChar char="ü"/>
              <a:tabLst>
                <a:tab pos="863600" algn="l"/>
                <a:tab pos="1600200" algn="l"/>
              </a:tabLst>
            </a:pPr>
            <a:r>
              <a:rPr lang="en-US" sz="3000" b="1" u="sng" dirty="0" smtClean="0">
                <a:latin typeface="Comic Sans MS" pitchFamily="66" charset="0"/>
              </a:rPr>
              <a:t>Cost</a:t>
            </a:r>
            <a:r>
              <a:rPr lang="en-US" sz="3000" dirty="0" smtClean="0">
                <a:latin typeface="Comic Sans MS" pitchFamily="66" charset="0"/>
              </a:rPr>
              <a:t> – Is project within budget?</a:t>
            </a:r>
          </a:p>
          <a:p>
            <a:pPr marL="1778000" lvl="0" indent="-685800">
              <a:buFont typeface="Wingdings" pitchFamily="2" charset="2"/>
              <a:buChar char="ü"/>
              <a:tabLst>
                <a:tab pos="863600" algn="l"/>
                <a:tab pos="1600200" algn="l"/>
              </a:tabLst>
            </a:pPr>
            <a:r>
              <a:rPr lang="en-US" sz="3000" b="1" u="sng" dirty="0" smtClean="0">
                <a:latin typeface="Comic Sans MS" pitchFamily="66" charset="0"/>
              </a:rPr>
              <a:t>Quality</a:t>
            </a:r>
            <a:r>
              <a:rPr lang="en-US" sz="3000" dirty="0" smtClean="0">
                <a:latin typeface="Comic Sans MS" pitchFamily="66" charset="0"/>
              </a:rPr>
              <a:t> – Is the quality within standards?</a:t>
            </a:r>
          </a:p>
          <a:p>
            <a:pPr marL="1778000" indent="-685800">
              <a:buFont typeface="Wingdings" pitchFamily="2" charset="2"/>
              <a:buChar char="ü"/>
              <a:tabLst>
                <a:tab pos="863600" algn="l"/>
                <a:tab pos="1600200" algn="l"/>
              </a:tabLst>
            </a:pPr>
            <a:r>
              <a:rPr lang="en-US" sz="3000" b="1" u="sng" dirty="0" smtClean="0">
                <a:latin typeface="Comic Sans MS" pitchFamily="66" charset="0"/>
              </a:rPr>
              <a:t>Change</a:t>
            </a:r>
            <a:r>
              <a:rPr lang="en-US" sz="3000" dirty="0" smtClean="0">
                <a:latin typeface="Comic Sans MS" pitchFamily="66" charset="0"/>
              </a:rPr>
              <a:t> – What impact have changes had on time, cost, scope and quality?</a:t>
            </a:r>
          </a:p>
          <a:p>
            <a:pPr marL="1778000" indent="-685800">
              <a:buFont typeface="Wingdings" pitchFamily="2" charset="2"/>
              <a:buChar char="ü"/>
              <a:tabLst>
                <a:tab pos="863600" algn="l"/>
                <a:tab pos="1600200" algn="l"/>
              </a:tabLst>
            </a:pPr>
            <a:r>
              <a:rPr lang="en-US" sz="3000" b="1" u="sng" dirty="0" smtClean="0">
                <a:latin typeface="Comic Sans MS" pitchFamily="66" charset="0"/>
              </a:rPr>
              <a:t>Risk</a:t>
            </a:r>
            <a:r>
              <a:rPr lang="en-US" sz="3000" b="1" dirty="0">
                <a:latin typeface="Comic Sans MS" pitchFamily="66" charset="0"/>
              </a:rPr>
              <a:t> </a:t>
            </a:r>
            <a:r>
              <a:rPr lang="en-US" sz="3000" b="1" dirty="0" smtClean="0">
                <a:latin typeface="Comic Sans MS" pitchFamily="66" charset="0"/>
              </a:rPr>
              <a:t>– </a:t>
            </a:r>
            <a:r>
              <a:rPr lang="en-US" sz="3000" dirty="0" smtClean="0">
                <a:latin typeface="Comic Sans MS" pitchFamily="66" charset="0"/>
              </a:rPr>
              <a:t>Is project within established risk parameters?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5" name="Text Box 7"/>
          <p:cNvSpPr txBox="1">
            <a:spLocks noChangeArrowheads="1"/>
          </p:cNvSpPr>
          <p:nvPr/>
        </p:nvSpPr>
        <p:spPr bwMode="auto">
          <a:xfrm>
            <a:off x="0" y="1371600"/>
            <a:ext cx="9144000" cy="4031873"/>
          </a:xfrm>
          <a:prstGeom prst="rect">
            <a:avLst/>
          </a:prstGeom>
          <a:noFill/>
          <a:ln w="9525">
            <a:noFill/>
            <a:miter lim="800000"/>
            <a:headEnd/>
            <a:tailEnd/>
          </a:ln>
        </p:spPr>
        <p:txBody>
          <a:bodyPr wrap="square">
            <a:spAutoFit/>
          </a:bodyPr>
          <a:lstStyle/>
          <a:p>
            <a:pPr marL="457200" indent="-457200">
              <a:spcBef>
                <a:spcPct val="50000"/>
              </a:spcBef>
              <a:buClr>
                <a:srgbClr val="C00000"/>
              </a:buClr>
              <a:buFont typeface="Arial" pitchFamily="34" charset="0"/>
              <a:buChar char="•"/>
              <a:defRPr/>
            </a:pPr>
            <a:r>
              <a:rPr lang="en-US" sz="3200" dirty="0" smtClean="0">
                <a:latin typeface="Comic Sans MS" pitchFamily="66" charset="0"/>
              </a:rPr>
              <a:t>Determine </a:t>
            </a:r>
            <a:r>
              <a:rPr lang="en-US" sz="3200" dirty="0">
                <a:latin typeface="Comic Sans MS" pitchFamily="66" charset="0"/>
              </a:rPr>
              <a:t>the points of greatest </a:t>
            </a:r>
            <a:r>
              <a:rPr lang="en-US" sz="3200" dirty="0" smtClean="0">
                <a:latin typeface="Comic Sans MS" pitchFamily="66" charset="0"/>
              </a:rPr>
              <a:t>risk, e.g., tasks on </a:t>
            </a:r>
            <a:r>
              <a:rPr lang="en-US" sz="3200" dirty="0">
                <a:latin typeface="Comic Sans MS" pitchFamily="66" charset="0"/>
              </a:rPr>
              <a:t>the critical </a:t>
            </a:r>
            <a:r>
              <a:rPr lang="en-US" sz="3200" dirty="0" smtClean="0">
                <a:latin typeface="Comic Sans MS" pitchFamily="66" charset="0"/>
              </a:rPr>
              <a:t>path.</a:t>
            </a:r>
          </a:p>
          <a:p>
            <a:pPr marL="457200" indent="-457200">
              <a:spcBef>
                <a:spcPct val="50000"/>
              </a:spcBef>
              <a:buClr>
                <a:srgbClr val="C00000"/>
              </a:buClr>
              <a:buFont typeface="Arial" pitchFamily="34" charset="0"/>
              <a:buChar char="•"/>
              <a:defRPr/>
            </a:pPr>
            <a:r>
              <a:rPr lang="en-US" sz="3200" dirty="0" smtClean="0">
                <a:latin typeface="Comic Sans MS" pitchFamily="66" charset="0"/>
              </a:rPr>
              <a:t>Exercise tighter </a:t>
            </a:r>
            <a:r>
              <a:rPr lang="en-US" sz="3200" dirty="0">
                <a:latin typeface="Comic Sans MS" pitchFamily="66" charset="0"/>
              </a:rPr>
              <a:t>control on these tasks and less control on tasks with greater time float and budget </a:t>
            </a:r>
            <a:r>
              <a:rPr lang="en-US" sz="3200" dirty="0" smtClean="0">
                <a:latin typeface="Comic Sans MS" pitchFamily="66" charset="0"/>
              </a:rPr>
              <a:t>flexibility.</a:t>
            </a:r>
          </a:p>
          <a:p>
            <a:pPr marL="457200" indent="-457200">
              <a:spcBef>
                <a:spcPct val="50000"/>
              </a:spcBef>
              <a:buClr>
                <a:srgbClr val="C00000"/>
              </a:buClr>
              <a:buFont typeface="Arial" pitchFamily="34" charset="0"/>
              <a:buChar char="•"/>
              <a:defRPr/>
            </a:pPr>
            <a:r>
              <a:rPr lang="en-US" sz="3200" u="sng" dirty="0" smtClean="0">
                <a:latin typeface="Comic Sans MS" pitchFamily="66" charset="0"/>
              </a:rPr>
              <a:t>Note</a:t>
            </a:r>
            <a:r>
              <a:rPr lang="en-US" sz="3200" dirty="0">
                <a:latin typeface="Comic Sans MS" pitchFamily="66" charset="0"/>
              </a:rPr>
              <a:t>: </a:t>
            </a:r>
            <a:r>
              <a:rPr lang="en-US" sz="3200" dirty="0" smtClean="0">
                <a:latin typeface="Comic Sans MS" pitchFamily="66" charset="0"/>
              </a:rPr>
              <a:t>As </a:t>
            </a:r>
            <a:r>
              <a:rPr lang="en-US" sz="3200" dirty="0">
                <a:latin typeface="Comic Sans MS" pitchFamily="66" charset="0"/>
              </a:rPr>
              <a:t>float time is </a:t>
            </a:r>
            <a:r>
              <a:rPr lang="en-US" sz="3200" dirty="0" smtClean="0">
                <a:latin typeface="Comic Sans MS" pitchFamily="66" charset="0"/>
              </a:rPr>
              <a:t>expended</a:t>
            </a:r>
            <a:r>
              <a:rPr lang="en-US" sz="3200" dirty="0">
                <a:latin typeface="Comic Sans MS" pitchFamily="66" charset="0"/>
              </a:rPr>
              <a:t>, tasks </a:t>
            </a:r>
            <a:r>
              <a:rPr lang="en-US" sz="3200" dirty="0" smtClean="0">
                <a:latin typeface="Comic Sans MS" pitchFamily="66" charset="0"/>
              </a:rPr>
              <a:t>may move </a:t>
            </a:r>
            <a:r>
              <a:rPr lang="en-US" sz="3200" dirty="0">
                <a:latin typeface="Comic Sans MS" pitchFamily="66" charset="0"/>
              </a:rPr>
              <a:t>onto the Critical Path</a:t>
            </a:r>
            <a:r>
              <a:rPr lang="en-US" sz="3200" dirty="0" smtClean="0">
                <a:latin typeface="Comic Sans MS" pitchFamily="66" charset="0"/>
              </a:rPr>
              <a:t>!</a:t>
            </a:r>
          </a:p>
        </p:txBody>
      </p:sp>
      <p:sp>
        <p:nvSpPr>
          <p:cNvPr id="4" name="Text Box 6"/>
          <p:cNvSpPr txBox="1">
            <a:spLocks noChangeArrowheads="1"/>
          </p:cNvSpPr>
          <p:nvPr/>
        </p:nvSpPr>
        <p:spPr bwMode="auto">
          <a:xfrm>
            <a:off x="76200" y="228600"/>
            <a:ext cx="89916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a:solidFill>
                  <a:srgbClr val="FFFFFF"/>
                </a:solidFill>
                <a:latin typeface="Comic Sans MS" pitchFamily="66" charset="0"/>
              </a:rPr>
              <a:t>Phase 3 - Execution with Controls</a:t>
            </a:r>
            <a:endParaRPr lang="en-US" sz="4400" b="1" dirty="0">
              <a:solidFill>
                <a:srgbClr val="FFFFFF"/>
              </a:solidFill>
              <a:latin typeface="Comic Sans MS" pitchFamily="66" charset="0"/>
            </a:endParaRPr>
          </a:p>
        </p:txBody>
      </p:sp>
    </p:spTree>
    <p:extLst>
      <p:ext uri="{BB962C8B-B14F-4D97-AF65-F5344CB8AC3E}">
        <p14:creationId xmlns:p14="http://schemas.microsoft.com/office/powerpoint/2010/main" val="3366352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buClr>
                <a:schemeClr val="accent6">
                  <a:lumMod val="50000"/>
                </a:schemeClr>
              </a:buClr>
              <a:defRPr/>
            </a:pPr>
            <a:r>
              <a:rPr lang="en-US" sz="4400" dirty="0" smtClean="0">
                <a:solidFill>
                  <a:srgbClr val="FFFFFF"/>
                </a:solidFill>
                <a:latin typeface="Comic Sans MS" pitchFamily="66" charset="0"/>
              </a:rPr>
              <a:t>Phase 4 - Closure</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04800" y="998040"/>
            <a:ext cx="9448800" cy="5139869"/>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endParaRPr lang="en-US" sz="1200" b="1" dirty="0">
              <a:latin typeface="Comic Sans MS" pitchFamily="66" charset="0"/>
            </a:endParaRPr>
          </a:p>
          <a:p>
            <a:pPr marL="685800" lvl="0" indent="-685800">
              <a:tabLst>
                <a:tab pos="863600" algn="l"/>
              </a:tabLst>
            </a:pPr>
            <a:r>
              <a:rPr lang="en-US" sz="3600" dirty="0" smtClean="0">
                <a:latin typeface="Comic Sans MS" pitchFamily="66" charset="0"/>
              </a:rPr>
              <a:t>				</a:t>
            </a:r>
            <a:endParaRPr lang="en-US" sz="4000" dirty="0" smtClean="0">
              <a:latin typeface="Comic Sans MS" pitchFamily="66" charset="0"/>
            </a:endParaRPr>
          </a:p>
          <a:p>
            <a:pPr marL="1143000" lvl="1" indent="-685800">
              <a:buFont typeface="Wingdings" pitchFamily="2" charset="2"/>
              <a:buChar char="ü"/>
              <a:tabLst>
                <a:tab pos="863600" algn="l"/>
              </a:tabLst>
            </a:pPr>
            <a:r>
              <a:rPr lang="en-US" sz="3600" dirty="0" smtClean="0">
                <a:latin typeface="Comic Sans MS" pitchFamily="66" charset="0"/>
              </a:rPr>
              <a:t>Deliverables, approval/acceptance by customer</a:t>
            </a:r>
          </a:p>
          <a:p>
            <a:pPr marL="1143000" lvl="1" indent="-685800">
              <a:buFont typeface="Wingdings" pitchFamily="2" charset="2"/>
              <a:buChar char="ü"/>
              <a:tabLst>
                <a:tab pos="863600" algn="l"/>
              </a:tabLst>
            </a:pPr>
            <a:r>
              <a:rPr lang="en-US" sz="3600" dirty="0" smtClean="0">
                <a:latin typeface="Comic Sans MS" pitchFamily="66" charset="0"/>
              </a:rPr>
              <a:t>Budget accounting</a:t>
            </a:r>
          </a:p>
          <a:p>
            <a:pPr marL="1143000" lvl="1" indent="-685800">
              <a:buFont typeface="Wingdings" pitchFamily="2" charset="2"/>
              <a:buChar char="ü"/>
              <a:tabLst>
                <a:tab pos="863600" algn="l"/>
              </a:tabLst>
            </a:pPr>
            <a:r>
              <a:rPr lang="en-US" sz="3600" dirty="0" smtClean="0">
                <a:latin typeface="Comic Sans MS" pitchFamily="66" charset="0"/>
              </a:rPr>
              <a:t>Legal – permits, approvals, occupancy</a:t>
            </a:r>
          </a:p>
          <a:p>
            <a:pPr marL="1143000" lvl="1" indent="-685800">
              <a:buFont typeface="Wingdings" pitchFamily="2" charset="2"/>
              <a:buChar char="ü"/>
              <a:tabLst>
                <a:tab pos="863600" algn="l"/>
              </a:tabLst>
            </a:pPr>
            <a:r>
              <a:rPr lang="en-US" sz="3600" dirty="0" smtClean="0">
                <a:latin typeface="Comic Sans MS" pitchFamily="66" charset="0"/>
              </a:rPr>
              <a:t>Reassignment of staff and residual resources</a:t>
            </a:r>
          </a:p>
          <a:p>
            <a:pPr marL="1143000" lvl="1" indent="-685800">
              <a:buFont typeface="Wingdings" pitchFamily="2" charset="2"/>
              <a:buChar char="ü"/>
              <a:tabLst>
                <a:tab pos="863600" algn="l"/>
              </a:tabLst>
            </a:pPr>
            <a:r>
              <a:rPr lang="en-US" sz="3600" dirty="0" smtClean="0">
                <a:latin typeface="Comic Sans MS" pitchFamily="66" charset="0"/>
              </a:rPr>
              <a:t>Document process</a:t>
            </a:r>
          </a:p>
          <a:p>
            <a:pPr marL="685800" indent="-685800">
              <a:tabLst>
                <a:tab pos="863600" algn="l"/>
              </a:tabLst>
            </a:pPr>
            <a:endParaRPr lang="en-US" sz="28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661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66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1446550"/>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buClr>
                <a:schemeClr val="accent6">
                  <a:lumMod val="50000"/>
                </a:schemeClr>
              </a:buClr>
              <a:defRPr/>
            </a:pPr>
            <a:r>
              <a:rPr lang="en-US" sz="4400" dirty="0" smtClean="0">
                <a:solidFill>
                  <a:srgbClr val="FFFFFF"/>
                </a:solidFill>
                <a:latin typeface="Comic Sans MS" pitchFamily="66" charset="0"/>
              </a:rPr>
              <a:t>Case Study: Woody’s Custom Woodworking</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152400" y="1752600"/>
            <a:ext cx="8991600" cy="4893647"/>
          </a:xfrm>
          <a:prstGeom prst="rect">
            <a:avLst/>
          </a:prstGeom>
          <a:noFill/>
          <a:ln w="9525">
            <a:noFill/>
            <a:miter lim="800000"/>
            <a:headEnd/>
            <a:tailEnd/>
          </a:ln>
        </p:spPr>
        <p:txBody>
          <a:bodyPr wrap="square">
            <a:spAutoFit/>
          </a:bodyPr>
          <a:lstStyle/>
          <a:p>
            <a:pPr>
              <a:spcBef>
                <a:spcPct val="50000"/>
              </a:spcBef>
              <a:buClr>
                <a:schemeClr val="accent6">
                  <a:lumMod val="50000"/>
                </a:schemeClr>
              </a:buClr>
              <a:defRPr/>
            </a:pPr>
            <a:r>
              <a:rPr lang="en-US" sz="2400" dirty="0" smtClean="0">
                <a:latin typeface="Comic Sans MS" pitchFamily="66" charset="0"/>
              </a:rPr>
              <a:t>Woody’s Custom Woodworking Company is a small-to-medium sized custom furniture and cabinet-making company. It’s product line includes attractively designed and well constructed custom furniture to order, using imported hardwoods and indigenous softwoods. Woody's also produces, several lines of furniture for the wholesale/retail market, and a number of variations of standard kitchen and bathroom cabinets, including units made to order. The company has recently moved into subcontract work supplying and installing counter-tops, cabinets and similar fixtures for new commercial construction. To date, Woody's has established a well-founded reputation for supplying millwork to the construction industry.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304800" y="228600"/>
            <a:ext cx="8382000" cy="708025"/>
          </a:xfrm>
          <a:prstGeom prst="rect">
            <a:avLst/>
          </a:prstGeom>
          <a:solidFill>
            <a:srgbClr val="C00000"/>
          </a:solidFill>
          <a:ln w="38100">
            <a:solidFill>
              <a:schemeClr val="tx1"/>
            </a:solidFill>
            <a:miter lim="800000"/>
            <a:headEnd/>
            <a:tailEnd/>
          </a:ln>
        </p:spPr>
        <p:txBody>
          <a:bodyPr>
            <a:spAutoFit/>
          </a:bodyPr>
          <a:lstStyle/>
          <a:p>
            <a:pPr algn="ctr">
              <a:spcBef>
                <a:spcPct val="50000"/>
              </a:spcBef>
              <a:defRPr/>
            </a:pPr>
            <a:r>
              <a:rPr lang="en-US" sz="4000" dirty="0" smtClean="0">
                <a:solidFill>
                  <a:srgbClr val="FFFFFF"/>
                </a:solidFill>
                <a:latin typeface="Comic Sans MS" pitchFamily="66" charset="0"/>
              </a:rPr>
              <a:t>Here’s the Challenge!</a:t>
            </a:r>
            <a:endParaRPr lang="en-US" sz="4000" dirty="0">
              <a:solidFill>
                <a:srgbClr val="FFFFFF"/>
              </a:solidFill>
              <a:latin typeface="Comic Sans MS" pitchFamily="66" charset="0"/>
            </a:endParaRPr>
          </a:p>
        </p:txBody>
      </p:sp>
      <p:sp>
        <p:nvSpPr>
          <p:cNvPr id="840709" name="Text Box 5"/>
          <p:cNvSpPr txBox="1">
            <a:spLocks noChangeArrowheads="1"/>
          </p:cNvSpPr>
          <p:nvPr/>
        </p:nvSpPr>
        <p:spPr bwMode="auto">
          <a:xfrm>
            <a:off x="0" y="914400"/>
            <a:ext cx="9144000" cy="3385542"/>
          </a:xfrm>
          <a:prstGeom prst="rect">
            <a:avLst/>
          </a:prstGeom>
          <a:noFill/>
          <a:ln w="57150">
            <a:noFill/>
            <a:miter lim="800000"/>
            <a:headEnd/>
            <a:tailEnd/>
          </a:ln>
          <a:effectLst/>
        </p:spPr>
        <p:txBody>
          <a:bodyPr wrap="square">
            <a:spAutoFit/>
          </a:bodyPr>
          <a:lstStyle/>
          <a:p>
            <a:pPr algn="ctr">
              <a:spcBef>
                <a:spcPct val="50000"/>
              </a:spcBef>
              <a:defRPr/>
            </a:pPr>
            <a:endParaRPr lang="en-US" sz="400" b="1" dirty="0" smtClean="0">
              <a:latin typeface="Comic Sans MS" pitchFamily="66" charset="0"/>
            </a:endParaRPr>
          </a:p>
          <a:p>
            <a:pPr marL="457200" indent="-457200">
              <a:spcBef>
                <a:spcPct val="50000"/>
              </a:spcBef>
              <a:buClr>
                <a:srgbClr val="C00000"/>
              </a:buClr>
              <a:buFont typeface="Wingdings" pitchFamily="2" charset="2"/>
              <a:buChar char="ü"/>
              <a:defRPr/>
            </a:pPr>
            <a:r>
              <a:rPr lang="en-US" sz="2800" dirty="0">
                <a:latin typeface="Comic Sans MS" pitchFamily="66" charset="0"/>
              </a:rPr>
              <a:t>Most of us are (or will </a:t>
            </a:r>
            <a:r>
              <a:rPr lang="en-US" sz="2800" dirty="0" smtClean="0">
                <a:latin typeface="Comic Sans MS" pitchFamily="66" charset="0"/>
              </a:rPr>
              <a:t>at times be</a:t>
            </a:r>
            <a:r>
              <a:rPr lang="en-US" sz="2800" dirty="0">
                <a:latin typeface="Comic Sans MS" pitchFamily="66" charset="0"/>
              </a:rPr>
              <a:t>) responsible for </a:t>
            </a:r>
            <a:r>
              <a:rPr lang="en-US" sz="2800" u="sng" dirty="0">
                <a:solidFill>
                  <a:srgbClr val="C00000"/>
                </a:solidFill>
                <a:latin typeface="Comic Sans MS" pitchFamily="66" charset="0"/>
              </a:rPr>
              <a:t>both</a:t>
            </a:r>
            <a:r>
              <a:rPr lang="en-US" sz="2800" dirty="0">
                <a:latin typeface="Comic Sans MS" pitchFamily="66" charset="0"/>
              </a:rPr>
              <a:t> operations and special projects! </a:t>
            </a:r>
            <a:endParaRPr lang="en-US" sz="2800" dirty="0" smtClean="0">
              <a:latin typeface="Comic Sans MS" pitchFamily="66" charset="0"/>
            </a:endParaRPr>
          </a:p>
          <a:p>
            <a:pPr marL="457200" indent="-457200">
              <a:spcBef>
                <a:spcPct val="50000"/>
              </a:spcBef>
              <a:buClr>
                <a:srgbClr val="C00000"/>
              </a:buClr>
              <a:buFont typeface="Wingdings" pitchFamily="2" charset="2"/>
              <a:buChar char="ü"/>
              <a:defRPr/>
            </a:pPr>
            <a:r>
              <a:rPr lang="en-US" sz="2800" dirty="0">
                <a:latin typeface="Comic Sans MS" pitchFamily="66" charset="0"/>
              </a:rPr>
              <a:t>We may even supervise people and resources that are involved in both</a:t>
            </a:r>
            <a:r>
              <a:rPr lang="en-US" sz="2800" dirty="0" smtClean="0">
                <a:latin typeface="Comic Sans MS" pitchFamily="66" charset="0"/>
              </a:rPr>
              <a:t>!</a:t>
            </a:r>
            <a:endParaRPr lang="en-US" sz="2800" u="sng" dirty="0">
              <a:latin typeface="Comic Sans MS" pitchFamily="66" charset="0"/>
            </a:endParaRPr>
          </a:p>
          <a:p>
            <a:pPr marL="457200" indent="-457200">
              <a:spcBef>
                <a:spcPct val="50000"/>
              </a:spcBef>
              <a:buClr>
                <a:srgbClr val="C00000"/>
              </a:buClr>
              <a:buFont typeface="Wingdings" pitchFamily="2" charset="2"/>
              <a:buChar char="ü"/>
              <a:defRPr/>
            </a:pPr>
            <a:r>
              <a:rPr lang="en-US" sz="2800" dirty="0">
                <a:latin typeface="Comic Sans MS" pitchFamily="66" charset="0"/>
              </a:rPr>
              <a:t>T</a:t>
            </a:r>
            <a:r>
              <a:rPr lang="en-US" sz="2800" dirty="0" smtClean="0">
                <a:latin typeface="Comic Sans MS" pitchFamily="66" charset="0"/>
              </a:rPr>
              <a:t>he skills required to effectively manage operations and projects are quite </a:t>
            </a:r>
            <a:r>
              <a:rPr lang="en-US" sz="2800" b="1" u="sng" dirty="0" smtClean="0">
                <a:solidFill>
                  <a:srgbClr val="C00000"/>
                </a:solidFill>
                <a:latin typeface="Comic Sans MS" pitchFamily="66" charset="0"/>
              </a:rPr>
              <a:t>different</a:t>
            </a:r>
            <a:r>
              <a:rPr lang="en-US" sz="2800" dirty="0" smtClean="0">
                <a:latin typeface="Comic Sans MS" pitchFamily="66" charset="0"/>
              </a:rPr>
              <a:t>.</a:t>
            </a:r>
          </a:p>
        </p:txBody>
      </p:sp>
      <p:sp>
        <p:nvSpPr>
          <p:cNvPr id="4" name="Oval 3"/>
          <p:cNvSpPr/>
          <p:nvPr/>
        </p:nvSpPr>
        <p:spPr bwMode="auto">
          <a:xfrm>
            <a:off x="152400" y="4299942"/>
            <a:ext cx="8686800" cy="2177058"/>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spcBef>
                <a:spcPct val="50000"/>
              </a:spcBef>
              <a:buClr>
                <a:srgbClr val="C00000"/>
              </a:buClr>
              <a:defRPr/>
            </a:pPr>
            <a:r>
              <a:rPr lang="en-US" sz="2800" dirty="0" smtClean="0">
                <a:solidFill>
                  <a:srgbClr val="FFFFFF"/>
                </a:solidFill>
                <a:latin typeface="Comic Sans MS" pitchFamily="66" charset="0"/>
              </a:rPr>
              <a:t>Today we’ll concentrate on the strategic approaches and the management skills applicable to managing projects! </a:t>
            </a:r>
            <a:endParaRPr lang="en-US" sz="2800" dirty="0">
              <a:solidFill>
                <a:srgbClr val="FFFFFF"/>
              </a:solidFill>
              <a:latin typeface="Comic Sans MS" pitchFamily="66" charset="0"/>
            </a:endParaRPr>
          </a:p>
        </p:txBody>
      </p:sp>
    </p:spTree>
    <p:extLst>
      <p:ext uri="{BB962C8B-B14F-4D97-AF65-F5344CB8AC3E}">
        <p14:creationId xmlns:p14="http://schemas.microsoft.com/office/powerpoint/2010/main" val="93304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070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070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buClr>
                <a:schemeClr val="accent6">
                  <a:lumMod val="50000"/>
                </a:schemeClr>
              </a:buClr>
              <a:defRPr/>
            </a:pPr>
            <a:r>
              <a:rPr lang="en-US" sz="4400" dirty="0" smtClean="0">
                <a:solidFill>
                  <a:srgbClr val="FFFFFF"/>
                </a:solidFill>
                <a:latin typeface="Comic Sans MS" pitchFamily="66" charset="0"/>
              </a:rPr>
              <a:t>Phase 1 - Definition/Initiation</a:t>
            </a:r>
          </a:p>
        </p:txBody>
      </p:sp>
      <p:sp>
        <p:nvSpPr>
          <p:cNvPr id="836615" name="Text Box 7"/>
          <p:cNvSpPr txBox="1">
            <a:spLocks noChangeArrowheads="1"/>
          </p:cNvSpPr>
          <p:nvPr/>
        </p:nvSpPr>
        <p:spPr bwMode="auto">
          <a:xfrm>
            <a:off x="76200" y="838200"/>
            <a:ext cx="8839200" cy="7048083"/>
          </a:xfrm>
          <a:prstGeom prst="rect">
            <a:avLst/>
          </a:prstGeom>
          <a:noFill/>
          <a:ln w="9525">
            <a:noFill/>
            <a:miter lim="800000"/>
            <a:headEnd/>
            <a:tailEnd/>
          </a:ln>
        </p:spPr>
        <p:txBody>
          <a:bodyPr>
            <a:spAutoFit/>
          </a:bodyPr>
          <a:lstStyle/>
          <a:p>
            <a:pPr>
              <a:spcBef>
                <a:spcPct val="50000"/>
              </a:spcBef>
              <a:buClr>
                <a:schemeClr val="accent6">
                  <a:lumMod val="50000"/>
                </a:schemeClr>
              </a:buClr>
              <a:defRPr/>
            </a:pPr>
            <a:endParaRPr lang="en-US" sz="1200" b="1" dirty="0" smtClean="0">
              <a:latin typeface="Comic Sans MS" pitchFamily="66" charset="0"/>
            </a:endParaRPr>
          </a:p>
          <a:p>
            <a:pPr marL="685800" lvl="0" indent="-685800">
              <a:buFont typeface="Arial" pitchFamily="34" charset="0"/>
              <a:buChar char="•"/>
              <a:tabLst>
                <a:tab pos="863600" algn="l"/>
              </a:tabLst>
            </a:pPr>
            <a:r>
              <a:rPr lang="en-US" sz="3000" dirty="0" smtClean="0">
                <a:latin typeface="Comic Sans MS" pitchFamily="66" charset="0"/>
              </a:rPr>
              <a:t>Develop a Business Case – </a:t>
            </a:r>
            <a:r>
              <a:rPr lang="en-US" sz="3000" dirty="0" smtClean="0">
                <a:solidFill>
                  <a:srgbClr val="C00000"/>
                </a:solidFill>
                <a:latin typeface="Comic Sans MS" pitchFamily="66" charset="0"/>
              </a:rPr>
              <a:t>Explain/critique the case for the Woody 2000 Project?</a:t>
            </a:r>
          </a:p>
          <a:p>
            <a:pPr marL="685800" lvl="0" indent="-685800">
              <a:tabLst>
                <a:tab pos="863600" algn="l"/>
              </a:tabLst>
            </a:pPr>
            <a:endParaRPr lang="en-US" sz="1000" dirty="0" smtClean="0">
              <a:solidFill>
                <a:srgbClr val="C00000"/>
              </a:solidFill>
              <a:latin typeface="Comic Sans MS" pitchFamily="66" charset="0"/>
            </a:endParaRPr>
          </a:p>
          <a:p>
            <a:pPr marL="685800" lvl="0" indent="-685800">
              <a:buFont typeface="Arial" pitchFamily="34" charset="0"/>
              <a:buChar char="•"/>
              <a:tabLst>
                <a:tab pos="863600" algn="l"/>
              </a:tabLst>
            </a:pPr>
            <a:r>
              <a:rPr lang="en-US" sz="3000" dirty="0" smtClean="0">
                <a:latin typeface="Comic Sans MS" pitchFamily="66" charset="0"/>
              </a:rPr>
              <a:t>Undertake a Feasibility Study - </a:t>
            </a:r>
            <a:r>
              <a:rPr lang="en-US" sz="3000" dirty="0" smtClean="0">
                <a:solidFill>
                  <a:srgbClr val="C00000"/>
                </a:solidFill>
                <a:latin typeface="Comic Sans MS" pitchFamily="66" charset="0"/>
              </a:rPr>
              <a:t>How well was it conceived and executed?  What improvements would you suggest?</a:t>
            </a:r>
          </a:p>
          <a:p>
            <a:pPr marL="685800" lvl="0" indent="-685800">
              <a:tabLst>
                <a:tab pos="863600" algn="l"/>
              </a:tabLst>
            </a:pPr>
            <a:endParaRPr lang="en-US" sz="1000" dirty="0" smtClean="0">
              <a:latin typeface="Comic Sans MS" pitchFamily="66" charset="0"/>
            </a:endParaRPr>
          </a:p>
          <a:p>
            <a:pPr marL="685800" lvl="0" indent="-685800">
              <a:buFont typeface="Arial" pitchFamily="34" charset="0"/>
              <a:buChar char="•"/>
              <a:tabLst>
                <a:tab pos="863600" algn="l"/>
              </a:tabLst>
            </a:pPr>
            <a:r>
              <a:rPr lang="en-US" sz="3000" dirty="0" smtClean="0">
                <a:latin typeface="Comic Sans MS" pitchFamily="66" charset="0"/>
              </a:rPr>
              <a:t>Define Project Parameters – </a:t>
            </a:r>
            <a:r>
              <a:rPr lang="en-US" sz="3000" dirty="0" smtClean="0">
                <a:solidFill>
                  <a:srgbClr val="C00000"/>
                </a:solidFill>
                <a:latin typeface="Comic Sans MS" pitchFamily="66" charset="0"/>
              </a:rPr>
              <a:t>Were they sufficiently defined?.  Why was the renovation of executive offices added to the project?</a:t>
            </a:r>
          </a:p>
          <a:p>
            <a:pPr marL="685800" lvl="0" indent="-685800">
              <a:buFont typeface="Arial" pitchFamily="34" charset="0"/>
              <a:buChar char="•"/>
              <a:tabLst>
                <a:tab pos="863600" algn="l"/>
              </a:tabLst>
            </a:pPr>
            <a:r>
              <a:rPr lang="en-US" sz="3000" dirty="0" smtClean="0">
                <a:latin typeface="Comic Sans MS" pitchFamily="66" charset="0"/>
              </a:rPr>
              <a:t>Appoint the Project Manager – </a:t>
            </a:r>
            <a:r>
              <a:rPr lang="en-US" sz="3000" dirty="0" smtClean="0">
                <a:solidFill>
                  <a:srgbClr val="C00000"/>
                </a:solidFill>
                <a:latin typeface="Comic Sans MS" pitchFamily="66" charset="0"/>
              </a:rPr>
              <a:t>Who was it?</a:t>
            </a:r>
          </a:p>
          <a:p>
            <a:pPr marL="1600200" lvl="2" indent="-685800">
              <a:buFont typeface="Arial" pitchFamily="34" charset="0"/>
              <a:buChar char="•"/>
              <a:tabLst>
                <a:tab pos="863600" algn="l"/>
              </a:tabLst>
            </a:pPr>
            <a:r>
              <a:rPr lang="en-US" sz="3000" dirty="0" smtClean="0">
                <a:solidFill>
                  <a:srgbClr val="C00000"/>
                </a:solidFill>
                <a:latin typeface="Comic Sans MS" pitchFamily="66" charset="0"/>
              </a:rPr>
              <a:t>Was </a:t>
            </a:r>
            <a:r>
              <a:rPr lang="en-US" sz="3000" dirty="0" err="1" smtClean="0">
                <a:solidFill>
                  <a:srgbClr val="C00000"/>
                </a:solidFill>
                <a:latin typeface="Comic Sans MS" pitchFamily="66" charset="0"/>
              </a:rPr>
              <a:t>Leadbetter</a:t>
            </a:r>
            <a:r>
              <a:rPr lang="en-US" sz="3000" dirty="0" smtClean="0">
                <a:solidFill>
                  <a:srgbClr val="C00000"/>
                </a:solidFill>
                <a:latin typeface="Comic Sans MS" pitchFamily="66" charset="0"/>
              </a:rPr>
              <a:t> a good choice?</a:t>
            </a:r>
          </a:p>
          <a:p>
            <a:pPr marL="685800" lvl="0" indent="-685800">
              <a:tabLst>
                <a:tab pos="863600" algn="l"/>
              </a:tabLst>
            </a:pPr>
            <a:endParaRPr lang="en-US" sz="3000" dirty="0" smtClean="0">
              <a:latin typeface="Comic Sans MS" pitchFamily="66" charset="0"/>
            </a:endParaRPr>
          </a:p>
          <a:p>
            <a:pPr marL="1778000" indent="-685800">
              <a:tabLst>
                <a:tab pos="863600" algn="l"/>
                <a:tab pos="1600200" algn="l"/>
              </a:tabLst>
            </a:pPr>
            <a:endParaRPr lang="en-US" sz="3000" dirty="0" smtClean="0">
              <a:latin typeface="Comic Sans MS" pitchFamily="66" charset="0"/>
            </a:endParaRPr>
          </a:p>
          <a:p>
            <a:pPr lvl="1">
              <a:buClr>
                <a:srgbClr val="C00000"/>
              </a:buClr>
              <a:defRPr/>
            </a:pPr>
            <a:endParaRPr lang="en-US" sz="30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661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66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1159"/>
            <a:ext cx="8763000" cy="1446550"/>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Phase 2 – Planning               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04800" y="1999595"/>
            <a:ext cx="8915400" cy="4401205"/>
          </a:xfrm>
          <a:prstGeom prst="rect">
            <a:avLst/>
          </a:prstGeom>
          <a:noFill/>
          <a:ln w="9525">
            <a:noFill/>
            <a:miter lim="800000"/>
            <a:headEnd/>
            <a:tailEnd/>
          </a:ln>
        </p:spPr>
        <p:txBody>
          <a:bodyPr wrap="square">
            <a:spAutoFit/>
          </a:bodyPr>
          <a:lstStyle/>
          <a:p>
            <a:pPr marL="514350" indent="-514350">
              <a:spcBef>
                <a:spcPct val="50000"/>
              </a:spcBef>
              <a:buFont typeface="+mj-lt"/>
              <a:buAutoNum type="arabicPeriod"/>
              <a:defRPr/>
            </a:pPr>
            <a:r>
              <a:rPr lang="en-US" sz="2800" b="1" u="sng" dirty="0" smtClean="0">
                <a:solidFill>
                  <a:schemeClr val="bg1">
                    <a:lumMod val="25000"/>
                  </a:schemeClr>
                </a:solidFill>
                <a:latin typeface="Comic Sans MS" pitchFamily="66" charset="0"/>
              </a:rPr>
              <a:t>Overview</a:t>
            </a:r>
            <a:r>
              <a:rPr lang="en-US" sz="2800" dirty="0" smtClean="0">
                <a:solidFill>
                  <a:schemeClr val="bg1">
                    <a:lumMod val="25000"/>
                  </a:schemeClr>
                </a:solidFill>
                <a:latin typeface="Comic Sans MS" pitchFamily="66" charset="0"/>
              </a:rPr>
              <a:t>: Purpose and primary objectives.</a:t>
            </a:r>
          </a:p>
          <a:p>
            <a:pPr marL="457200" indent="-457200">
              <a:buFont typeface="+mj-lt"/>
              <a:buAutoNum type="arabicPeriod"/>
            </a:pPr>
            <a:r>
              <a:rPr lang="en-US" sz="2800" b="1" u="sng" dirty="0" smtClean="0">
                <a:solidFill>
                  <a:schemeClr val="bg1">
                    <a:lumMod val="25000"/>
                  </a:schemeClr>
                </a:solidFill>
                <a:latin typeface="Comic Sans MS" pitchFamily="66" charset="0"/>
              </a:rPr>
              <a:t>Scope</a:t>
            </a:r>
            <a:r>
              <a:rPr lang="en-US" sz="2800" dirty="0" smtClean="0">
                <a:solidFill>
                  <a:schemeClr val="bg1">
                    <a:lumMod val="25000"/>
                  </a:schemeClr>
                </a:solidFill>
                <a:latin typeface="Comic Sans MS" pitchFamily="66" charset="0"/>
              </a:rPr>
              <a:t>: Project needs, requirements, deliverables, constraints, and work breakdown structure.</a:t>
            </a:r>
          </a:p>
          <a:p>
            <a:pPr marL="457200" indent="-457200">
              <a:buFont typeface="+mj-lt"/>
              <a:buAutoNum type="arabicPeriod"/>
            </a:pPr>
            <a:r>
              <a:rPr lang="en-US" sz="2800" b="1" u="sng" dirty="0" smtClean="0">
                <a:solidFill>
                  <a:schemeClr val="bg1">
                    <a:lumMod val="25000"/>
                  </a:schemeClr>
                </a:solidFill>
                <a:latin typeface="Comic Sans MS" pitchFamily="66" charset="0"/>
              </a:rPr>
              <a:t>Schedule</a:t>
            </a:r>
            <a:r>
              <a:rPr lang="en-US" sz="2800" dirty="0" smtClean="0">
                <a:solidFill>
                  <a:schemeClr val="bg1">
                    <a:lumMod val="25000"/>
                  </a:schemeClr>
                </a:solidFill>
                <a:latin typeface="Comic Sans MS" pitchFamily="66" charset="0"/>
              </a:rPr>
              <a:t>: Detailed list of project activities and key milestones.</a:t>
            </a:r>
          </a:p>
          <a:p>
            <a:pPr marL="457200" indent="-457200">
              <a:buFont typeface="+mj-lt"/>
              <a:buAutoNum type="arabicPeriod"/>
            </a:pPr>
            <a:r>
              <a:rPr lang="en-US" sz="2800" b="1" u="sng" dirty="0" smtClean="0">
                <a:solidFill>
                  <a:schemeClr val="bg1">
                    <a:lumMod val="25000"/>
                  </a:schemeClr>
                </a:solidFill>
                <a:latin typeface="Comic Sans MS" pitchFamily="66" charset="0"/>
              </a:rPr>
              <a:t>Costs</a:t>
            </a:r>
            <a:r>
              <a:rPr lang="en-US" sz="2800" dirty="0" smtClean="0">
                <a:solidFill>
                  <a:schemeClr val="bg1">
                    <a:lumMod val="25000"/>
                  </a:schemeClr>
                </a:solidFill>
                <a:latin typeface="Comic Sans MS" pitchFamily="66" charset="0"/>
              </a:rPr>
              <a:t>: Project budget, sources and spending limits/constraints.</a:t>
            </a:r>
          </a:p>
          <a:p>
            <a:pPr marL="457200" indent="-457200">
              <a:buFont typeface="+mj-lt"/>
              <a:buAutoNum type="arabicPeriod"/>
            </a:pPr>
            <a:r>
              <a:rPr lang="en-US" sz="2800" b="1" u="sng" dirty="0">
                <a:solidFill>
                  <a:schemeClr val="bg1">
                    <a:lumMod val="25000"/>
                  </a:schemeClr>
                </a:solidFill>
                <a:latin typeface="Comic Sans MS" pitchFamily="66" charset="0"/>
              </a:rPr>
              <a:t>Quality</a:t>
            </a:r>
            <a:r>
              <a:rPr lang="en-US" sz="2800" dirty="0">
                <a:solidFill>
                  <a:schemeClr val="bg1">
                    <a:lumMod val="25000"/>
                  </a:schemeClr>
                </a:solidFill>
                <a:latin typeface="Comic Sans MS" pitchFamily="66" charset="0"/>
              </a:rPr>
              <a:t>: Metrics to determine success and system for tracking quality control.</a:t>
            </a:r>
          </a:p>
          <a:p>
            <a:endParaRPr lang="en-US" sz="2800" dirty="0" smtClean="0">
              <a:solidFill>
                <a:schemeClr val="bg1">
                  <a:lumMod val="25000"/>
                </a:schemeClr>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66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1159"/>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304800" y="1290221"/>
            <a:ext cx="8915400" cy="5262979"/>
          </a:xfrm>
          <a:prstGeom prst="rect">
            <a:avLst/>
          </a:prstGeom>
          <a:noFill/>
          <a:ln w="9525">
            <a:noFill/>
            <a:miter lim="800000"/>
            <a:headEnd/>
            <a:tailEnd/>
          </a:ln>
        </p:spPr>
        <p:txBody>
          <a:bodyPr wrap="square">
            <a:spAutoFit/>
          </a:bodyPr>
          <a:lstStyle/>
          <a:p>
            <a:pPr marL="514350" indent="-514350">
              <a:buFont typeface="+mj-lt"/>
              <a:buAutoNum type="arabicPeriod" startAt="6"/>
            </a:pPr>
            <a:r>
              <a:rPr lang="en-US" sz="2800" b="1" u="sng" dirty="0" smtClean="0">
                <a:solidFill>
                  <a:schemeClr val="bg1">
                    <a:lumMod val="25000"/>
                  </a:schemeClr>
                </a:solidFill>
                <a:latin typeface="Comic Sans MS" pitchFamily="66" charset="0"/>
              </a:rPr>
              <a:t>Project Team</a:t>
            </a:r>
            <a:r>
              <a:rPr lang="en-US" sz="2800" dirty="0" smtClean="0">
                <a:solidFill>
                  <a:schemeClr val="bg1">
                    <a:lumMod val="25000"/>
                  </a:schemeClr>
                </a:solidFill>
                <a:latin typeface="Comic Sans MS" pitchFamily="66" charset="0"/>
              </a:rPr>
              <a:t>: People working on project, their roles and responsibilities.</a:t>
            </a:r>
          </a:p>
          <a:p>
            <a:pPr marL="514350" indent="-514350">
              <a:buFont typeface="+mj-lt"/>
              <a:buAutoNum type="arabicPeriod" startAt="6"/>
            </a:pPr>
            <a:r>
              <a:rPr lang="en-US" sz="2800" b="1" u="sng" dirty="0" smtClean="0">
                <a:solidFill>
                  <a:schemeClr val="bg1">
                    <a:lumMod val="25000"/>
                  </a:schemeClr>
                </a:solidFill>
                <a:latin typeface="Comic Sans MS" pitchFamily="66" charset="0"/>
              </a:rPr>
              <a:t>Communication and Decision-making</a:t>
            </a:r>
            <a:r>
              <a:rPr lang="en-US" sz="2800" dirty="0" smtClean="0">
                <a:solidFill>
                  <a:schemeClr val="bg1">
                    <a:lumMod val="25000"/>
                  </a:schemeClr>
                </a:solidFill>
                <a:latin typeface="Comic Sans MS" pitchFamily="66" charset="0"/>
              </a:rPr>
              <a:t>: Type, channels, levels of authority.</a:t>
            </a:r>
          </a:p>
          <a:p>
            <a:pPr marL="514350" indent="-514350">
              <a:buFont typeface="+mj-lt"/>
              <a:buAutoNum type="arabicPeriod" startAt="6"/>
            </a:pPr>
            <a:r>
              <a:rPr lang="en-US" sz="2800" b="1" u="sng" dirty="0" smtClean="0">
                <a:solidFill>
                  <a:schemeClr val="bg1">
                    <a:lumMod val="25000"/>
                  </a:schemeClr>
                </a:solidFill>
                <a:latin typeface="Comic Sans MS" pitchFamily="66" charset="0"/>
              </a:rPr>
              <a:t>Risks</a:t>
            </a:r>
            <a:r>
              <a:rPr lang="en-US" sz="2800" dirty="0" smtClean="0">
                <a:solidFill>
                  <a:schemeClr val="bg1">
                    <a:lumMod val="25000"/>
                  </a:schemeClr>
                </a:solidFill>
                <a:latin typeface="Comic Sans MS" pitchFamily="66" charset="0"/>
              </a:rPr>
              <a:t>: </a:t>
            </a:r>
            <a:r>
              <a:rPr lang="en-US" sz="2800" dirty="0">
                <a:solidFill>
                  <a:schemeClr val="bg1">
                    <a:lumMod val="25000"/>
                  </a:schemeClr>
                </a:solidFill>
                <a:latin typeface="Comic Sans MS" pitchFamily="66" charset="0"/>
              </a:rPr>
              <a:t>System to identify/evaluate risk and contingency </a:t>
            </a:r>
            <a:r>
              <a:rPr lang="en-US" sz="2800" dirty="0" smtClean="0">
                <a:solidFill>
                  <a:schemeClr val="bg1">
                    <a:lumMod val="25000"/>
                  </a:schemeClr>
                </a:solidFill>
                <a:latin typeface="Comic Sans MS" pitchFamily="66" charset="0"/>
              </a:rPr>
              <a:t>planning.</a:t>
            </a:r>
          </a:p>
          <a:p>
            <a:pPr marL="514350" indent="-514350">
              <a:buFont typeface="+mj-lt"/>
              <a:buAutoNum type="arabicPeriod" startAt="6"/>
            </a:pPr>
            <a:r>
              <a:rPr lang="en-US" sz="2800" b="1" u="sng" dirty="0" smtClean="0">
                <a:solidFill>
                  <a:schemeClr val="bg1">
                    <a:lumMod val="25000"/>
                  </a:schemeClr>
                </a:solidFill>
                <a:latin typeface="Comic Sans MS" pitchFamily="66" charset="0"/>
              </a:rPr>
              <a:t>Closure</a:t>
            </a:r>
            <a:r>
              <a:rPr lang="en-US" sz="2800" dirty="0" smtClean="0">
                <a:solidFill>
                  <a:schemeClr val="bg1">
                    <a:lumMod val="25000"/>
                  </a:schemeClr>
                </a:solidFill>
                <a:latin typeface="Comic Sans MS" pitchFamily="66" charset="0"/>
              </a:rPr>
              <a:t>: Delivery </a:t>
            </a:r>
            <a:r>
              <a:rPr lang="en-US" sz="2800" dirty="0">
                <a:solidFill>
                  <a:schemeClr val="bg1">
                    <a:lumMod val="25000"/>
                  </a:schemeClr>
                </a:solidFill>
                <a:latin typeface="Comic Sans MS" pitchFamily="66" charset="0"/>
              </a:rPr>
              <a:t>and acceptance of deliverables, disassembling project team, disposition of </a:t>
            </a:r>
            <a:r>
              <a:rPr lang="en-US" sz="2800" dirty="0" smtClean="0">
                <a:solidFill>
                  <a:schemeClr val="bg1">
                    <a:lumMod val="25000"/>
                  </a:schemeClr>
                </a:solidFill>
                <a:latin typeface="Comic Sans MS" pitchFamily="66" charset="0"/>
              </a:rPr>
              <a:t>resources. </a:t>
            </a:r>
            <a:endParaRPr lang="en-US" sz="2800" dirty="0">
              <a:solidFill>
                <a:schemeClr val="bg1">
                  <a:lumMod val="25000"/>
                </a:schemeClr>
              </a:solidFill>
              <a:latin typeface="Comic Sans MS" pitchFamily="66" charset="0"/>
            </a:endParaRPr>
          </a:p>
          <a:p>
            <a:pPr marL="514350" indent="-514350">
              <a:buFont typeface="+mj-lt"/>
              <a:buAutoNum type="arabicPeriod" startAt="6"/>
            </a:pPr>
            <a:r>
              <a:rPr lang="en-US" sz="2800" b="1" u="sng" dirty="0" smtClean="0">
                <a:solidFill>
                  <a:schemeClr val="bg1">
                    <a:lumMod val="25000"/>
                  </a:schemeClr>
                </a:solidFill>
                <a:latin typeface="Comic Sans MS" pitchFamily="66" charset="0"/>
              </a:rPr>
              <a:t>Changes</a:t>
            </a:r>
            <a:r>
              <a:rPr lang="en-US" sz="2800" dirty="0" smtClean="0">
                <a:solidFill>
                  <a:schemeClr val="bg1">
                    <a:lumMod val="25000"/>
                  </a:schemeClr>
                </a:solidFill>
                <a:latin typeface="Comic Sans MS" pitchFamily="66" charset="0"/>
              </a:rPr>
              <a:t>: </a:t>
            </a:r>
            <a:r>
              <a:rPr lang="en-US" sz="2800" dirty="0">
                <a:solidFill>
                  <a:schemeClr val="bg1">
                    <a:lumMod val="25000"/>
                  </a:schemeClr>
                </a:solidFill>
                <a:latin typeface="Comic Sans MS" pitchFamily="66" charset="0"/>
              </a:rPr>
              <a:t>Procedures for approving changes (authority) and for tracking cost, quality and other key components.</a:t>
            </a:r>
          </a:p>
        </p:txBody>
      </p:sp>
    </p:spTree>
    <p:extLst>
      <p:ext uri="{BB962C8B-B14F-4D97-AF65-F5344CB8AC3E}">
        <p14:creationId xmlns:p14="http://schemas.microsoft.com/office/powerpoint/2010/main" val="352680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66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1159"/>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0" y="1376839"/>
            <a:ext cx="9144000" cy="4185761"/>
          </a:xfrm>
          <a:prstGeom prst="rect">
            <a:avLst/>
          </a:prstGeom>
          <a:noFill/>
          <a:ln w="9525">
            <a:noFill/>
            <a:miter lim="800000"/>
            <a:headEnd/>
            <a:tailEnd/>
          </a:ln>
        </p:spPr>
        <p:txBody>
          <a:bodyPr wrap="square">
            <a:spAutoFit/>
          </a:bodyPr>
          <a:lstStyle/>
          <a:p>
            <a:pPr marL="635000" indent="-635000">
              <a:spcBef>
                <a:spcPct val="50000"/>
              </a:spcBef>
              <a:buClr>
                <a:schemeClr val="tx1"/>
              </a:buClr>
              <a:buFont typeface="Arial" pitchFamily="34" charset="0"/>
              <a:buChar char="•"/>
              <a:defRPr/>
            </a:pPr>
            <a:r>
              <a:rPr lang="en-US" sz="2800" dirty="0" smtClean="0">
                <a:latin typeface="Comic Sans MS" pitchFamily="66" charset="0"/>
              </a:rPr>
              <a:t>Was the Project Management Plan adequate?  What improvements would you suggest?</a:t>
            </a:r>
          </a:p>
          <a:p>
            <a:pPr marL="635000" indent="-635000">
              <a:spcBef>
                <a:spcPct val="50000"/>
              </a:spcBef>
              <a:buClr>
                <a:schemeClr val="tx1"/>
              </a:buClr>
              <a:buFont typeface="Arial" pitchFamily="34" charset="0"/>
              <a:buChar char="•"/>
              <a:defRPr/>
            </a:pPr>
            <a:r>
              <a:rPr lang="en-US" sz="2800" dirty="0" smtClean="0">
                <a:latin typeface="Comic Sans MS" pitchFamily="66" charset="0"/>
              </a:rPr>
              <a:t>The budget was set at $17 million. Was a rational   process followed?</a:t>
            </a:r>
          </a:p>
          <a:p>
            <a:pPr marL="635000" indent="-635000">
              <a:spcBef>
                <a:spcPct val="50000"/>
              </a:spcBef>
              <a:buClr>
                <a:schemeClr val="tx1"/>
              </a:buClr>
              <a:buFont typeface="Arial" pitchFamily="34" charset="0"/>
              <a:buChar char="•"/>
              <a:defRPr/>
            </a:pPr>
            <a:r>
              <a:rPr lang="en-US" sz="2800" dirty="0" err="1" smtClean="0">
                <a:latin typeface="Comic Sans MS" pitchFamily="66" charset="0"/>
              </a:rPr>
              <a:t>Moneyworth</a:t>
            </a:r>
            <a:r>
              <a:rPr lang="en-US" sz="2800" dirty="0" smtClean="0">
                <a:latin typeface="Comic Sans MS" pitchFamily="66" charset="0"/>
              </a:rPr>
              <a:t> did not involve the production staff in the planning process.  Your opinion?</a:t>
            </a:r>
          </a:p>
          <a:p>
            <a:pPr marL="635000" indent="-635000">
              <a:spcBef>
                <a:spcPct val="50000"/>
              </a:spcBef>
              <a:buClr>
                <a:schemeClr val="tx1"/>
              </a:buClr>
              <a:buFont typeface="Arial" pitchFamily="34" charset="0"/>
              <a:buChar char="•"/>
              <a:defRPr/>
            </a:pPr>
            <a:r>
              <a:rPr lang="en-US" sz="2800" dirty="0" smtClean="0">
                <a:latin typeface="Comic Sans MS" pitchFamily="66" charset="0"/>
              </a:rPr>
              <a:t>He sought a “fixed price” quote from EID.  Was this wise? What problems did it create?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1159"/>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Project Management Plan</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0" y="1313795"/>
            <a:ext cx="9144000" cy="4401205"/>
          </a:xfrm>
          <a:prstGeom prst="rect">
            <a:avLst/>
          </a:prstGeom>
          <a:noFill/>
          <a:ln w="9525">
            <a:noFill/>
            <a:miter lim="800000"/>
            <a:headEnd/>
            <a:tailEnd/>
          </a:ln>
        </p:spPr>
        <p:txBody>
          <a:bodyPr wrap="square">
            <a:spAutoFit/>
          </a:bodyPr>
          <a:lstStyle/>
          <a:p>
            <a:pPr marL="635000" indent="-635000">
              <a:spcBef>
                <a:spcPct val="50000"/>
              </a:spcBef>
              <a:buClr>
                <a:schemeClr val="tx1"/>
              </a:buClr>
              <a:buFont typeface="Arial" pitchFamily="34" charset="0"/>
              <a:buChar char="•"/>
              <a:defRPr/>
            </a:pPr>
            <a:r>
              <a:rPr lang="en-US" sz="2800" dirty="0" smtClean="0">
                <a:latin typeface="Comic Sans MS" pitchFamily="66" charset="0"/>
              </a:rPr>
              <a:t>Critique the issues surrounding the development of </a:t>
            </a:r>
            <a:r>
              <a:rPr lang="en-US" sz="2800" dirty="0" err="1" smtClean="0">
                <a:latin typeface="Comic Sans MS" pitchFamily="66" charset="0"/>
              </a:rPr>
              <a:t>Cashman’s</a:t>
            </a:r>
            <a:r>
              <a:rPr lang="en-US" sz="2800" dirty="0" smtClean="0">
                <a:latin typeface="Comic Sans MS" pitchFamily="66" charset="0"/>
              </a:rPr>
              <a:t> monthly cash flow chart.  </a:t>
            </a:r>
          </a:p>
          <a:p>
            <a:pPr marL="635000" indent="-635000">
              <a:spcBef>
                <a:spcPct val="50000"/>
              </a:spcBef>
              <a:buClr>
                <a:schemeClr val="tx1"/>
              </a:buClr>
              <a:buFont typeface="Arial" pitchFamily="34" charset="0"/>
              <a:buChar char="•"/>
              <a:defRPr/>
            </a:pPr>
            <a:r>
              <a:rPr lang="en-US" sz="2800" dirty="0" smtClean="0">
                <a:latin typeface="Comic Sans MS" pitchFamily="66" charset="0"/>
              </a:rPr>
              <a:t>Faster decided to change the production train  specification.  Were the rules for making project modifications clear?  What problems did this decision create?</a:t>
            </a:r>
          </a:p>
          <a:p>
            <a:pPr marL="635000" indent="-635000">
              <a:spcBef>
                <a:spcPct val="50000"/>
              </a:spcBef>
              <a:buClr>
                <a:schemeClr val="tx1"/>
              </a:buClr>
              <a:buFont typeface="Arial" pitchFamily="34" charset="0"/>
              <a:buChar char="•"/>
              <a:defRPr/>
            </a:pPr>
            <a:r>
              <a:rPr lang="en-US" sz="2800" dirty="0" smtClean="0">
                <a:latin typeface="Comic Sans MS" pitchFamily="66" charset="0"/>
              </a:rPr>
              <a:t>What plans were made for project closure, e.g., inspection and acceptance of building, testing of production train?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76200" y="228600"/>
            <a:ext cx="89916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a:solidFill>
                  <a:srgbClr val="FFFFFF"/>
                </a:solidFill>
                <a:latin typeface="Comic Sans MS" pitchFamily="66" charset="0"/>
              </a:rPr>
              <a:t>Phase 3 - Execution with Controls</a:t>
            </a:r>
            <a:endParaRPr lang="en-US" sz="4400" b="1" dirty="0">
              <a:solidFill>
                <a:srgbClr val="FFFFFF"/>
              </a:solidFill>
              <a:latin typeface="Comic Sans MS" pitchFamily="66" charset="0"/>
            </a:endParaRPr>
          </a:p>
        </p:txBody>
      </p:sp>
      <p:sp>
        <p:nvSpPr>
          <p:cNvPr id="5" name="TextBox 4"/>
          <p:cNvSpPr txBox="1"/>
          <p:nvPr/>
        </p:nvSpPr>
        <p:spPr>
          <a:xfrm>
            <a:off x="-381000" y="1094630"/>
            <a:ext cx="9448800" cy="5032147"/>
          </a:xfrm>
          <a:prstGeom prst="rect">
            <a:avLst/>
          </a:prstGeom>
          <a:noFill/>
        </p:spPr>
        <p:txBody>
          <a:bodyPr wrap="square" rtlCol="0">
            <a:spAutoFit/>
          </a:bodyPr>
          <a:lstStyle/>
          <a:p>
            <a:pPr marL="685800" lvl="0" indent="-685800">
              <a:tabLst>
                <a:tab pos="863600" algn="l"/>
              </a:tabLst>
            </a:pPr>
            <a:r>
              <a:rPr lang="en-US" sz="3000" dirty="0" smtClean="0">
                <a:latin typeface="Comic Sans MS" pitchFamily="66" charset="0"/>
              </a:rPr>
              <a:t>	</a:t>
            </a:r>
            <a:r>
              <a:rPr lang="en-US" sz="3200" dirty="0" smtClean="0">
                <a:latin typeface="Comic Sans MS" pitchFamily="66" charset="0"/>
              </a:rPr>
              <a:t>Project Manager must implement appropriate control systems to track performance against budget to monitor:</a:t>
            </a:r>
          </a:p>
          <a:p>
            <a:pPr marL="685800" lvl="0" indent="-685800">
              <a:tabLst>
                <a:tab pos="863600" algn="l"/>
              </a:tabLst>
            </a:pPr>
            <a:endParaRPr lang="en-US" sz="1200" dirty="0" smtClean="0">
              <a:latin typeface="Comic Sans MS" pitchFamily="66" charset="0"/>
            </a:endParaRPr>
          </a:p>
          <a:p>
            <a:pPr marL="1778000" lvl="0" indent="-685800">
              <a:buFont typeface="Wingdings" pitchFamily="2" charset="2"/>
              <a:buChar char="ü"/>
              <a:tabLst>
                <a:tab pos="863600" algn="l"/>
                <a:tab pos="1600200" algn="l"/>
              </a:tabLst>
            </a:pPr>
            <a:r>
              <a:rPr lang="en-US" sz="3000" b="1" u="sng" dirty="0" smtClean="0">
                <a:latin typeface="Comic Sans MS" pitchFamily="66" charset="0"/>
              </a:rPr>
              <a:t>Time</a:t>
            </a:r>
            <a:r>
              <a:rPr lang="en-US" sz="3000" dirty="0" smtClean="0">
                <a:latin typeface="Comic Sans MS" pitchFamily="66" charset="0"/>
              </a:rPr>
              <a:t> – Is project on-time?</a:t>
            </a:r>
          </a:p>
          <a:p>
            <a:pPr marL="1778000" lvl="0" indent="-685800">
              <a:buFont typeface="Wingdings" pitchFamily="2" charset="2"/>
              <a:buChar char="ü"/>
              <a:tabLst>
                <a:tab pos="863600" algn="l"/>
                <a:tab pos="1600200" algn="l"/>
              </a:tabLst>
            </a:pPr>
            <a:r>
              <a:rPr lang="en-US" sz="3000" b="1" u="sng" dirty="0" smtClean="0">
                <a:latin typeface="Comic Sans MS" pitchFamily="66" charset="0"/>
              </a:rPr>
              <a:t>Cost</a:t>
            </a:r>
            <a:r>
              <a:rPr lang="en-US" sz="3000" dirty="0" smtClean="0">
                <a:latin typeface="Comic Sans MS" pitchFamily="66" charset="0"/>
              </a:rPr>
              <a:t> – Is project within budget?</a:t>
            </a:r>
          </a:p>
          <a:p>
            <a:pPr marL="1778000" lvl="0" indent="-685800">
              <a:buFont typeface="Wingdings" pitchFamily="2" charset="2"/>
              <a:buChar char="ü"/>
              <a:tabLst>
                <a:tab pos="863600" algn="l"/>
                <a:tab pos="1600200" algn="l"/>
              </a:tabLst>
            </a:pPr>
            <a:r>
              <a:rPr lang="en-US" sz="3000" b="1" u="sng" dirty="0" smtClean="0">
                <a:latin typeface="Comic Sans MS" pitchFamily="66" charset="0"/>
              </a:rPr>
              <a:t>Quality</a:t>
            </a:r>
            <a:r>
              <a:rPr lang="en-US" sz="3000" dirty="0" smtClean="0">
                <a:latin typeface="Comic Sans MS" pitchFamily="66" charset="0"/>
              </a:rPr>
              <a:t> – Is the quality within standards?</a:t>
            </a:r>
          </a:p>
          <a:p>
            <a:pPr marL="1778000" indent="-685800">
              <a:buFont typeface="Wingdings" pitchFamily="2" charset="2"/>
              <a:buChar char="ü"/>
              <a:tabLst>
                <a:tab pos="863600" algn="l"/>
                <a:tab pos="1600200" algn="l"/>
              </a:tabLst>
            </a:pPr>
            <a:r>
              <a:rPr lang="en-US" sz="3000" b="1" u="sng" dirty="0" smtClean="0">
                <a:latin typeface="Comic Sans MS" pitchFamily="66" charset="0"/>
              </a:rPr>
              <a:t>Change</a:t>
            </a:r>
            <a:r>
              <a:rPr lang="en-US" sz="3000" dirty="0" smtClean="0">
                <a:latin typeface="Comic Sans MS" pitchFamily="66" charset="0"/>
              </a:rPr>
              <a:t> – What impact have changes had on time, cost, scope and quality?</a:t>
            </a:r>
          </a:p>
          <a:p>
            <a:pPr marL="1778000" indent="-685800">
              <a:buFont typeface="Wingdings" pitchFamily="2" charset="2"/>
              <a:buChar char="ü"/>
              <a:tabLst>
                <a:tab pos="863600" algn="l"/>
                <a:tab pos="1600200" algn="l"/>
              </a:tabLst>
            </a:pPr>
            <a:r>
              <a:rPr lang="en-US" sz="3000" b="1" u="sng" dirty="0" smtClean="0">
                <a:latin typeface="Comic Sans MS" pitchFamily="66" charset="0"/>
              </a:rPr>
              <a:t>Risk</a:t>
            </a:r>
            <a:r>
              <a:rPr lang="en-US" sz="3000" b="1" dirty="0">
                <a:latin typeface="Comic Sans MS" pitchFamily="66" charset="0"/>
              </a:rPr>
              <a:t> </a:t>
            </a:r>
            <a:r>
              <a:rPr lang="en-US" sz="3000" b="1" dirty="0" smtClean="0">
                <a:latin typeface="Comic Sans MS" pitchFamily="66" charset="0"/>
              </a:rPr>
              <a:t>– </a:t>
            </a:r>
            <a:r>
              <a:rPr lang="en-US" sz="3000" dirty="0" smtClean="0">
                <a:latin typeface="Comic Sans MS" pitchFamily="66" charset="0"/>
              </a:rPr>
              <a:t>Is project within established risk parameters?</a:t>
            </a:r>
          </a:p>
          <a:p>
            <a:endParaRPr lang="en-US" dirty="0"/>
          </a:p>
        </p:txBody>
      </p:sp>
    </p:spTree>
    <p:extLst>
      <p:ext uri="{BB962C8B-B14F-4D97-AF65-F5344CB8AC3E}">
        <p14:creationId xmlns:p14="http://schemas.microsoft.com/office/powerpoint/2010/main" val="419442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769441"/>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buClr>
                <a:schemeClr val="accent6">
                  <a:lumMod val="50000"/>
                </a:schemeClr>
              </a:buClr>
              <a:defRPr/>
            </a:pPr>
            <a:r>
              <a:rPr lang="en-US" sz="4400" dirty="0" smtClean="0">
                <a:solidFill>
                  <a:srgbClr val="FFFFFF"/>
                </a:solidFill>
                <a:latin typeface="Comic Sans MS" pitchFamily="66" charset="0"/>
              </a:rPr>
              <a:t>Phase 4 - Closure</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0" y="838200"/>
            <a:ext cx="8839200" cy="5755422"/>
          </a:xfrm>
          <a:prstGeom prst="rect">
            <a:avLst/>
          </a:prstGeom>
          <a:noFill/>
          <a:ln w="9525">
            <a:noFill/>
            <a:miter lim="800000"/>
            <a:headEnd/>
            <a:tailEnd/>
          </a:ln>
        </p:spPr>
        <p:txBody>
          <a:bodyPr>
            <a:spAutoFit/>
          </a:bodyPr>
          <a:lstStyle/>
          <a:p>
            <a:pPr>
              <a:spcBef>
                <a:spcPct val="50000"/>
              </a:spcBef>
              <a:buClr>
                <a:schemeClr val="accent6">
                  <a:lumMod val="50000"/>
                </a:schemeClr>
              </a:buClr>
              <a:defRPr/>
            </a:pPr>
            <a:endParaRPr lang="en-US" sz="1200" b="1" dirty="0">
              <a:latin typeface="Comic Sans MS" pitchFamily="66" charset="0"/>
            </a:endParaRPr>
          </a:p>
          <a:p>
            <a:pPr marL="685800" lvl="0" indent="-685800">
              <a:tabLst>
                <a:tab pos="863600" algn="l"/>
              </a:tabLst>
            </a:pPr>
            <a:r>
              <a:rPr lang="en-US" sz="3600" dirty="0" smtClean="0">
                <a:latin typeface="Comic Sans MS" pitchFamily="66" charset="0"/>
              </a:rPr>
              <a:t>				</a:t>
            </a:r>
            <a:endParaRPr lang="en-US" sz="4000" dirty="0" smtClean="0">
              <a:latin typeface="Comic Sans MS" pitchFamily="66" charset="0"/>
            </a:endParaRPr>
          </a:p>
          <a:p>
            <a:pPr marL="1143000" lvl="1" indent="-685800">
              <a:buFont typeface="Wingdings" pitchFamily="2" charset="2"/>
              <a:buChar char="ü"/>
              <a:tabLst>
                <a:tab pos="863600" algn="l"/>
              </a:tabLst>
            </a:pPr>
            <a:r>
              <a:rPr lang="en-US" sz="3600" dirty="0" smtClean="0">
                <a:latin typeface="Comic Sans MS" pitchFamily="66" charset="0"/>
              </a:rPr>
              <a:t>Deliverables,  approval/acceptance by customer</a:t>
            </a:r>
          </a:p>
          <a:p>
            <a:pPr marL="1143000" lvl="1" indent="-685800">
              <a:buFont typeface="Wingdings" pitchFamily="2" charset="2"/>
              <a:buChar char="ü"/>
              <a:tabLst>
                <a:tab pos="863600" algn="l"/>
              </a:tabLst>
            </a:pPr>
            <a:r>
              <a:rPr lang="en-US" sz="3600" dirty="0" smtClean="0">
                <a:latin typeface="Comic Sans MS" pitchFamily="66" charset="0"/>
              </a:rPr>
              <a:t>Budget accounting</a:t>
            </a:r>
          </a:p>
          <a:p>
            <a:pPr marL="1143000" lvl="1" indent="-685800">
              <a:buFont typeface="Wingdings" pitchFamily="2" charset="2"/>
              <a:buChar char="ü"/>
              <a:tabLst>
                <a:tab pos="863600" algn="l"/>
              </a:tabLst>
            </a:pPr>
            <a:r>
              <a:rPr lang="en-US" sz="3600" dirty="0" smtClean="0">
                <a:latin typeface="Comic Sans MS" pitchFamily="66" charset="0"/>
              </a:rPr>
              <a:t>Legal – permits, approvals, occupancy</a:t>
            </a:r>
          </a:p>
          <a:p>
            <a:pPr marL="1143000" lvl="1" indent="-685800">
              <a:buFont typeface="Wingdings" pitchFamily="2" charset="2"/>
              <a:buChar char="ü"/>
              <a:tabLst>
                <a:tab pos="863600" algn="l"/>
              </a:tabLst>
            </a:pPr>
            <a:r>
              <a:rPr lang="en-US" sz="3600" dirty="0" smtClean="0">
                <a:latin typeface="Comic Sans MS" pitchFamily="66" charset="0"/>
              </a:rPr>
              <a:t>Reassignment of staff and residual resources</a:t>
            </a:r>
          </a:p>
          <a:p>
            <a:pPr marL="1143000" lvl="1" indent="-685800">
              <a:buFont typeface="Wingdings" pitchFamily="2" charset="2"/>
              <a:buChar char="ü"/>
              <a:tabLst>
                <a:tab pos="863600" algn="l"/>
              </a:tabLst>
            </a:pPr>
            <a:r>
              <a:rPr lang="en-US" sz="3600" dirty="0" smtClean="0">
                <a:latin typeface="Comic Sans MS" pitchFamily="66" charset="0"/>
              </a:rPr>
              <a:t>Document process</a:t>
            </a:r>
          </a:p>
          <a:p>
            <a:pPr marL="685800" indent="-685800">
              <a:tabLst>
                <a:tab pos="863600" algn="l"/>
              </a:tabLst>
            </a:pPr>
            <a:endParaRPr lang="en-US" sz="2800"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304800" y="228600"/>
            <a:ext cx="8382000" cy="708025"/>
          </a:xfrm>
          <a:prstGeom prst="rect">
            <a:avLst/>
          </a:prstGeom>
          <a:solidFill>
            <a:srgbClr val="C00000"/>
          </a:solidFill>
          <a:ln w="38100">
            <a:solidFill>
              <a:schemeClr val="tx1"/>
            </a:solidFill>
            <a:miter lim="800000"/>
            <a:headEnd/>
            <a:tailEnd/>
          </a:ln>
        </p:spPr>
        <p:txBody>
          <a:bodyPr>
            <a:spAutoFit/>
          </a:bodyPr>
          <a:lstStyle/>
          <a:p>
            <a:pPr algn="ctr">
              <a:spcBef>
                <a:spcPct val="50000"/>
              </a:spcBef>
              <a:defRPr/>
            </a:pPr>
            <a:r>
              <a:rPr lang="en-US" sz="4000" dirty="0" smtClean="0">
                <a:solidFill>
                  <a:srgbClr val="FFFFFF"/>
                </a:solidFill>
                <a:latin typeface="Comic Sans MS" pitchFamily="66" charset="0"/>
              </a:rPr>
              <a:t>Project Management</a:t>
            </a:r>
            <a:endParaRPr lang="en-US" sz="4000" dirty="0">
              <a:solidFill>
                <a:srgbClr val="FFFFFF"/>
              </a:solidFill>
              <a:latin typeface="Comic Sans MS" pitchFamily="66" charset="0"/>
            </a:endParaRPr>
          </a:p>
        </p:txBody>
      </p:sp>
      <p:sp>
        <p:nvSpPr>
          <p:cNvPr id="840709" name="Text Box 5"/>
          <p:cNvSpPr txBox="1">
            <a:spLocks noChangeArrowheads="1"/>
          </p:cNvSpPr>
          <p:nvPr/>
        </p:nvSpPr>
        <p:spPr bwMode="auto">
          <a:xfrm>
            <a:off x="304800" y="936625"/>
            <a:ext cx="8153400" cy="4862870"/>
          </a:xfrm>
          <a:prstGeom prst="rect">
            <a:avLst/>
          </a:prstGeom>
          <a:noFill/>
          <a:ln w="57150">
            <a:noFill/>
            <a:miter lim="800000"/>
            <a:headEnd/>
            <a:tailEnd/>
          </a:ln>
          <a:effectLst/>
        </p:spPr>
        <p:txBody>
          <a:bodyPr wrap="square">
            <a:spAutoFit/>
          </a:bodyPr>
          <a:lstStyle/>
          <a:p>
            <a:pPr algn="ctr">
              <a:spcBef>
                <a:spcPct val="50000"/>
              </a:spcBef>
              <a:defRPr/>
            </a:pPr>
            <a:endParaRPr lang="en-US" sz="1000" b="1" dirty="0" smtClean="0">
              <a:latin typeface="Comic Sans MS" pitchFamily="66" charset="0"/>
            </a:endParaRPr>
          </a:p>
          <a:p>
            <a:pPr algn="ctr">
              <a:spcBef>
                <a:spcPct val="50000"/>
              </a:spcBef>
              <a:buClr>
                <a:srgbClr val="C00000"/>
              </a:buClr>
              <a:defRPr/>
            </a:pPr>
            <a:r>
              <a:rPr lang="en-US" sz="3600" dirty="0" smtClean="0">
                <a:latin typeface="Comic Sans MS" pitchFamily="66" charset="0"/>
              </a:rPr>
              <a:t>Project management is the discipline </a:t>
            </a:r>
            <a:r>
              <a:rPr lang="en-US" sz="3600" dirty="0">
                <a:latin typeface="Comic Sans MS" pitchFamily="66" charset="0"/>
              </a:rPr>
              <a:t>of planning, organizing, securing, and managing resources to achieve specific goals within a known time frame</a:t>
            </a:r>
            <a:r>
              <a:rPr lang="en-US" sz="3600" dirty="0" smtClean="0">
                <a:latin typeface="Comic Sans MS" pitchFamily="66" charset="0"/>
              </a:rPr>
              <a:t>.</a:t>
            </a:r>
          </a:p>
          <a:p>
            <a:pPr algn="ctr">
              <a:spcBef>
                <a:spcPct val="50000"/>
              </a:spcBef>
              <a:buClr>
                <a:srgbClr val="C00000"/>
              </a:buClr>
              <a:defRPr/>
            </a:pPr>
            <a:endParaRPr lang="en-US" sz="3600" dirty="0">
              <a:latin typeface="Comic Sans MS" pitchFamily="66" charset="0"/>
            </a:endParaRPr>
          </a:p>
          <a:p>
            <a:pPr algn="ctr">
              <a:spcBef>
                <a:spcPct val="50000"/>
              </a:spcBef>
              <a:buClr>
                <a:srgbClr val="C00000"/>
              </a:buClr>
              <a:defRPr/>
            </a:pPr>
            <a:r>
              <a:rPr lang="en-US" sz="3200" dirty="0" smtClean="0">
                <a:latin typeface="Comic Sans MS" pitchFamily="66" charset="0"/>
              </a:rPr>
              <a:t> </a:t>
            </a:r>
            <a:endParaRPr lang="en-US" sz="3200" dirty="0">
              <a:latin typeface="Comic Sans MS" pitchFamily="66" charset="0"/>
            </a:endParaRPr>
          </a:p>
        </p:txBody>
      </p:sp>
    </p:spTree>
    <p:extLst>
      <p:ext uri="{BB962C8B-B14F-4D97-AF65-F5344CB8AC3E}">
        <p14:creationId xmlns:p14="http://schemas.microsoft.com/office/powerpoint/2010/main" val="3231548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1446550"/>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Three Basic Components of Any Project</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533400" y="1600200"/>
            <a:ext cx="8839200" cy="2985433"/>
          </a:xfrm>
          <a:prstGeom prst="rect">
            <a:avLst/>
          </a:prstGeom>
          <a:noFill/>
          <a:ln w="9525">
            <a:noFill/>
            <a:miter lim="800000"/>
            <a:headEnd/>
            <a:tailEnd/>
          </a:ln>
        </p:spPr>
        <p:txBody>
          <a:bodyPr>
            <a:spAutoFit/>
          </a:bodyPr>
          <a:lstStyle/>
          <a:p>
            <a:pPr>
              <a:spcBef>
                <a:spcPct val="50000"/>
              </a:spcBef>
              <a:buClr>
                <a:schemeClr val="accent6">
                  <a:lumMod val="50000"/>
                </a:schemeClr>
              </a:buClr>
              <a:defRPr/>
            </a:pPr>
            <a:endParaRPr lang="en-US" sz="1200" b="1" dirty="0" smtClean="0">
              <a:latin typeface="Comic Sans MS" pitchFamily="66" charset="0"/>
            </a:endParaRPr>
          </a:p>
          <a:p>
            <a:pPr marL="685800" lvl="0" indent="-685800" algn="ctr">
              <a:tabLst>
                <a:tab pos="863600" algn="l"/>
              </a:tabLst>
            </a:pPr>
            <a:r>
              <a:rPr lang="en-US" sz="4400" b="1" dirty="0" smtClean="0">
                <a:latin typeface="Comic Sans MS" pitchFamily="66" charset="0"/>
              </a:rPr>
              <a:t>Time – Budget - Scope</a:t>
            </a:r>
          </a:p>
          <a:p>
            <a:pPr marL="685800" lvl="0" indent="-685800">
              <a:tabLst>
                <a:tab pos="863600" algn="l"/>
              </a:tabLst>
            </a:pPr>
            <a:endParaRPr lang="en-US" sz="1200" dirty="0" smtClean="0">
              <a:latin typeface="Comic Sans MS" pitchFamily="66" charset="0"/>
            </a:endParaRPr>
          </a:p>
          <a:p>
            <a:pPr marL="63500" lvl="0" indent="-63500" algn="ctr">
              <a:tabLst>
                <a:tab pos="914400" algn="l"/>
                <a:tab pos="1371600" algn="l"/>
              </a:tabLst>
            </a:pPr>
            <a:r>
              <a:rPr lang="en-US" sz="2800" dirty="0" smtClean="0">
                <a:latin typeface="Comic Sans MS" pitchFamily="66" charset="0"/>
              </a:rPr>
              <a:t>	</a:t>
            </a:r>
            <a:endParaRPr lang="en-US" sz="3200" dirty="0" smtClean="0">
              <a:latin typeface="Comic Sans MS" pitchFamily="66" charset="0"/>
            </a:endParaRPr>
          </a:p>
          <a:p>
            <a:pPr marL="685800" lvl="0" indent="-685800">
              <a:buFont typeface="Arial" pitchFamily="34" charset="0"/>
              <a:buChar char="•"/>
              <a:tabLst>
                <a:tab pos="863600" algn="l"/>
              </a:tabLst>
            </a:pPr>
            <a:endParaRPr lang="en-US" sz="3200" dirty="0" smtClean="0">
              <a:latin typeface="Comic Sans MS" pitchFamily="66" charset="0"/>
            </a:endParaRPr>
          </a:p>
          <a:p>
            <a:pPr marL="1778000" indent="-685800">
              <a:tabLst>
                <a:tab pos="863600" algn="l"/>
                <a:tab pos="1600200" algn="l"/>
              </a:tabLst>
            </a:pPr>
            <a:endParaRPr lang="en-US" sz="3200" dirty="0" smtClean="0">
              <a:latin typeface="Comic Sans MS" pitchFamily="66" charset="0"/>
            </a:endParaRPr>
          </a:p>
          <a:p>
            <a:pPr lvl="1">
              <a:buClr>
                <a:srgbClr val="C00000"/>
              </a:buClr>
              <a:defRPr/>
            </a:pPr>
            <a:endParaRPr lang="en-US" sz="2800" dirty="0">
              <a:latin typeface="Comic Sans MS" pitchFamily="66" charset="0"/>
            </a:endParaRPr>
          </a:p>
        </p:txBody>
      </p:sp>
      <p:sp>
        <p:nvSpPr>
          <p:cNvPr id="5" name="Right Arrow 4"/>
          <p:cNvSpPr/>
          <p:nvPr/>
        </p:nvSpPr>
        <p:spPr bwMode="auto">
          <a:xfrm rot="3023463">
            <a:off x="700384" y="3340932"/>
            <a:ext cx="2603999" cy="867329"/>
          </a:xfrm>
          <a:prstGeom prst="rightArrow">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dirty="0" smtClean="0">
              <a:ln>
                <a:noFill/>
              </a:ln>
              <a:solidFill>
                <a:schemeClr val="tx2"/>
              </a:solidFill>
              <a:effectLst/>
              <a:latin typeface="Book Antiqua" pitchFamily="18" charset="0"/>
            </a:endParaRPr>
          </a:p>
        </p:txBody>
      </p:sp>
      <p:sp>
        <p:nvSpPr>
          <p:cNvPr id="6" name="Isosceles Triangle 5"/>
          <p:cNvSpPr/>
          <p:nvPr/>
        </p:nvSpPr>
        <p:spPr bwMode="auto">
          <a:xfrm>
            <a:off x="2133600" y="3886200"/>
            <a:ext cx="2819400" cy="2438400"/>
          </a:xfrm>
          <a:prstGeom prst="triangle">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smtClean="0">
              <a:ln>
                <a:noFill/>
              </a:ln>
              <a:solidFill>
                <a:schemeClr val="tx1"/>
              </a:solidFill>
              <a:effectLst/>
              <a:latin typeface="Book Antiqua" pitchFamily="18" charset="0"/>
            </a:endParaRPr>
          </a:p>
        </p:txBody>
      </p:sp>
      <p:sp>
        <p:nvSpPr>
          <p:cNvPr id="7" name="Down Arrow 6"/>
          <p:cNvSpPr/>
          <p:nvPr/>
        </p:nvSpPr>
        <p:spPr bwMode="auto">
          <a:xfrm>
            <a:off x="3276600" y="2679192"/>
            <a:ext cx="484632" cy="978408"/>
          </a:xfrm>
          <a:prstGeom prst="downArrow">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smtClean="0">
              <a:ln>
                <a:noFill/>
              </a:ln>
              <a:solidFill>
                <a:schemeClr val="tx1"/>
              </a:solidFill>
              <a:effectLst/>
              <a:latin typeface="Book Antiqua" pitchFamily="18" charset="0"/>
            </a:endParaRPr>
          </a:p>
        </p:txBody>
      </p:sp>
      <p:sp>
        <p:nvSpPr>
          <p:cNvPr id="8" name="Down Arrow 7"/>
          <p:cNvSpPr/>
          <p:nvPr/>
        </p:nvSpPr>
        <p:spPr bwMode="auto">
          <a:xfrm rot="2143717">
            <a:off x="4566051" y="2559288"/>
            <a:ext cx="914400" cy="2362200"/>
          </a:xfrm>
          <a:prstGeom prst="downArrow">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smtClean="0">
              <a:ln>
                <a:noFill/>
              </a:ln>
              <a:solidFill>
                <a:schemeClr val="tx1"/>
              </a:solidFill>
              <a:effectLst/>
              <a:latin typeface="Book Antiqua" pitchFamily="18" charset="0"/>
            </a:endParaRPr>
          </a:p>
        </p:txBody>
      </p:sp>
      <p:sp>
        <p:nvSpPr>
          <p:cNvPr id="9" name="TextBox 8"/>
          <p:cNvSpPr txBox="1"/>
          <p:nvPr/>
        </p:nvSpPr>
        <p:spPr>
          <a:xfrm>
            <a:off x="2743200" y="5029200"/>
            <a:ext cx="1676400" cy="1077218"/>
          </a:xfrm>
          <a:prstGeom prst="rect">
            <a:avLst/>
          </a:prstGeom>
          <a:noFill/>
        </p:spPr>
        <p:txBody>
          <a:bodyPr wrap="square" rtlCol="0">
            <a:spAutoFit/>
          </a:bodyPr>
          <a:lstStyle/>
          <a:p>
            <a:r>
              <a:rPr lang="en-US" sz="3200" b="1" dirty="0" smtClean="0">
                <a:solidFill>
                  <a:srgbClr val="FFFFFF"/>
                </a:solidFill>
                <a:latin typeface="Comic Sans MS" pitchFamily="66" charset="0"/>
              </a:rPr>
              <a:t>Project</a:t>
            </a:r>
          </a:p>
          <a:p>
            <a:r>
              <a:rPr lang="en-US" sz="3200" b="1" dirty="0" smtClean="0">
                <a:solidFill>
                  <a:srgbClr val="FFFFFF"/>
                </a:solidFill>
                <a:latin typeface="Comic Sans MS" pitchFamily="66" charset="0"/>
              </a:rPr>
              <a:t>Quality</a:t>
            </a:r>
            <a:endParaRPr lang="en-US" sz="3200" b="1" dirty="0">
              <a:solidFill>
                <a:srgbClr val="FFFFFF"/>
              </a:solidFill>
              <a:latin typeface="Comic Sans MS" pitchFamily="66" charset="0"/>
            </a:endParaRPr>
          </a:p>
        </p:txBody>
      </p:sp>
      <p:sp>
        <p:nvSpPr>
          <p:cNvPr id="10" name="Rounded Rectangle 9"/>
          <p:cNvSpPr/>
          <p:nvPr/>
        </p:nvSpPr>
        <p:spPr bwMode="auto">
          <a:xfrm>
            <a:off x="5334000" y="3810000"/>
            <a:ext cx="3657600" cy="2438400"/>
          </a:xfrm>
          <a:prstGeom prst="roundRect">
            <a:avLst/>
          </a:prstGeom>
          <a:solidFill>
            <a:srgbClr val="FFFF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3200" dirty="0">
                <a:latin typeface="Comic Sans MS" pitchFamily="66" charset="0"/>
              </a:rPr>
              <a:t>All three impact </a:t>
            </a:r>
            <a:r>
              <a:rPr lang="en-US" sz="3200" dirty="0" smtClean="0">
                <a:latin typeface="Comic Sans MS" pitchFamily="66" charset="0"/>
              </a:rPr>
              <a:t>both the </a:t>
            </a:r>
            <a:r>
              <a:rPr lang="en-US" sz="3200" dirty="0">
                <a:latin typeface="Comic Sans MS" pitchFamily="66" charset="0"/>
              </a:rPr>
              <a:t>success and </a:t>
            </a:r>
            <a:r>
              <a:rPr lang="en-US" sz="3200" dirty="0" smtClean="0">
                <a:latin typeface="Comic Sans MS" pitchFamily="66" charset="0"/>
              </a:rPr>
              <a:t>the </a:t>
            </a:r>
            <a:r>
              <a:rPr lang="en-US" sz="3200" dirty="0">
                <a:latin typeface="Comic Sans MS" pitchFamily="66" charset="0"/>
              </a:rPr>
              <a:t>quality of a </a:t>
            </a:r>
            <a:r>
              <a:rPr lang="en-US" sz="3200" dirty="0" smtClean="0">
                <a:latin typeface="Comic Sans MS" pitchFamily="66" charset="0"/>
              </a:rPr>
              <a:t>project!</a:t>
            </a:r>
            <a:endParaRPr lang="en-US" sz="3200" dirty="0">
              <a:latin typeface="Comic Sans MS" pitchFamily="66" charset="0"/>
            </a:endParaRPr>
          </a:p>
        </p:txBody>
      </p:sp>
    </p:spTree>
    <p:extLst>
      <p:ext uri="{BB962C8B-B14F-4D97-AF65-F5344CB8AC3E}">
        <p14:creationId xmlns:p14="http://schemas.microsoft.com/office/powerpoint/2010/main" val="377881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66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53" presetClass="entr" presetSubtype="16"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6615" grpId="0"/>
      <p:bldP spid="5" grpId="0" animBg="1"/>
      <p:bldP spid="6" grpId="0" animBg="1"/>
      <p:bldP spid="7" grpId="0" animBg="1"/>
      <p:bldP spid="8"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28600" y="228600"/>
            <a:ext cx="8763000" cy="1446550"/>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400" dirty="0" smtClean="0">
                <a:solidFill>
                  <a:srgbClr val="FFFFFF"/>
                </a:solidFill>
                <a:latin typeface="Comic Sans MS" pitchFamily="66" charset="0"/>
              </a:rPr>
              <a:t>Three Basic Components of Any Project</a:t>
            </a:r>
            <a:endParaRPr lang="en-US" sz="4400" dirty="0">
              <a:solidFill>
                <a:srgbClr val="FFFFFF"/>
              </a:solidFill>
              <a:latin typeface="Comic Sans MS" pitchFamily="66" charset="0"/>
            </a:endParaRPr>
          </a:p>
        </p:txBody>
      </p:sp>
      <p:sp>
        <p:nvSpPr>
          <p:cNvPr id="836615" name="Text Box 7"/>
          <p:cNvSpPr txBox="1">
            <a:spLocks noChangeArrowheads="1"/>
          </p:cNvSpPr>
          <p:nvPr/>
        </p:nvSpPr>
        <p:spPr bwMode="auto">
          <a:xfrm>
            <a:off x="-533400" y="1600200"/>
            <a:ext cx="8839200" cy="2985433"/>
          </a:xfrm>
          <a:prstGeom prst="rect">
            <a:avLst/>
          </a:prstGeom>
          <a:noFill/>
          <a:ln w="9525">
            <a:noFill/>
            <a:miter lim="800000"/>
            <a:headEnd/>
            <a:tailEnd/>
          </a:ln>
        </p:spPr>
        <p:txBody>
          <a:bodyPr>
            <a:spAutoFit/>
          </a:bodyPr>
          <a:lstStyle/>
          <a:p>
            <a:pPr>
              <a:spcBef>
                <a:spcPct val="50000"/>
              </a:spcBef>
              <a:buClr>
                <a:schemeClr val="accent6">
                  <a:lumMod val="50000"/>
                </a:schemeClr>
              </a:buClr>
              <a:defRPr/>
            </a:pPr>
            <a:endParaRPr lang="en-US" sz="1200" b="1" dirty="0" smtClean="0">
              <a:latin typeface="Comic Sans MS" pitchFamily="66" charset="0"/>
            </a:endParaRPr>
          </a:p>
          <a:p>
            <a:pPr marL="685800" lvl="0" indent="-685800" algn="ctr">
              <a:tabLst>
                <a:tab pos="863600" algn="l"/>
              </a:tabLst>
            </a:pPr>
            <a:r>
              <a:rPr lang="en-US" sz="4400" b="1" dirty="0" smtClean="0">
                <a:latin typeface="Comic Sans MS" pitchFamily="66" charset="0"/>
              </a:rPr>
              <a:t>Time – Budget - Scope</a:t>
            </a:r>
          </a:p>
          <a:p>
            <a:pPr marL="685800" lvl="0" indent="-685800">
              <a:tabLst>
                <a:tab pos="863600" algn="l"/>
              </a:tabLst>
            </a:pPr>
            <a:endParaRPr lang="en-US" sz="1200" dirty="0" smtClean="0">
              <a:latin typeface="Comic Sans MS" pitchFamily="66" charset="0"/>
            </a:endParaRPr>
          </a:p>
          <a:p>
            <a:pPr marL="63500" lvl="0" indent="-63500" algn="ctr">
              <a:tabLst>
                <a:tab pos="914400" algn="l"/>
                <a:tab pos="1371600" algn="l"/>
              </a:tabLst>
            </a:pPr>
            <a:r>
              <a:rPr lang="en-US" sz="2800" dirty="0" smtClean="0">
                <a:latin typeface="Comic Sans MS" pitchFamily="66" charset="0"/>
              </a:rPr>
              <a:t>	</a:t>
            </a:r>
            <a:endParaRPr lang="en-US" sz="3200" dirty="0" smtClean="0">
              <a:latin typeface="Comic Sans MS" pitchFamily="66" charset="0"/>
            </a:endParaRPr>
          </a:p>
          <a:p>
            <a:pPr marL="685800" lvl="0" indent="-685800">
              <a:buFont typeface="Arial" pitchFamily="34" charset="0"/>
              <a:buChar char="•"/>
              <a:tabLst>
                <a:tab pos="863600" algn="l"/>
              </a:tabLst>
            </a:pPr>
            <a:endParaRPr lang="en-US" sz="3200" dirty="0" smtClean="0">
              <a:latin typeface="Comic Sans MS" pitchFamily="66" charset="0"/>
            </a:endParaRPr>
          </a:p>
          <a:p>
            <a:pPr marL="1778000" indent="-685800">
              <a:tabLst>
                <a:tab pos="863600" algn="l"/>
                <a:tab pos="1600200" algn="l"/>
              </a:tabLst>
            </a:pPr>
            <a:endParaRPr lang="en-US" sz="3200" dirty="0" smtClean="0">
              <a:latin typeface="Comic Sans MS" pitchFamily="66" charset="0"/>
            </a:endParaRPr>
          </a:p>
          <a:p>
            <a:pPr lvl="1">
              <a:buClr>
                <a:srgbClr val="C00000"/>
              </a:buClr>
              <a:defRPr/>
            </a:pPr>
            <a:endParaRPr lang="en-US" sz="2800" dirty="0">
              <a:latin typeface="Comic Sans MS" pitchFamily="66" charset="0"/>
            </a:endParaRPr>
          </a:p>
        </p:txBody>
      </p:sp>
      <p:sp>
        <p:nvSpPr>
          <p:cNvPr id="5" name="Right Arrow 4"/>
          <p:cNvSpPr/>
          <p:nvPr/>
        </p:nvSpPr>
        <p:spPr bwMode="auto">
          <a:xfrm rot="3023463">
            <a:off x="700384" y="3340932"/>
            <a:ext cx="2603999" cy="867329"/>
          </a:xfrm>
          <a:prstGeom prst="rightArrow">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dirty="0" smtClean="0">
              <a:ln>
                <a:noFill/>
              </a:ln>
              <a:solidFill>
                <a:schemeClr val="tx2"/>
              </a:solidFill>
              <a:effectLst/>
              <a:latin typeface="Book Antiqua" pitchFamily="18" charset="0"/>
            </a:endParaRPr>
          </a:p>
        </p:txBody>
      </p:sp>
      <p:sp>
        <p:nvSpPr>
          <p:cNvPr id="6" name="Isosceles Triangle 5"/>
          <p:cNvSpPr/>
          <p:nvPr/>
        </p:nvSpPr>
        <p:spPr bwMode="auto">
          <a:xfrm>
            <a:off x="2133600" y="3886200"/>
            <a:ext cx="2819400" cy="2438400"/>
          </a:xfrm>
          <a:prstGeom prst="triangle">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smtClean="0">
              <a:ln>
                <a:noFill/>
              </a:ln>
              <a:solidFill>
                <a:schemeClr val="tx1"/>
              </a:solidFill>
              <a:effectLst/>
              <a:latin typeface="Book Antiqua" pitchFamily="18" charset="0"/>
            </a:endParaRPr>
          </a:p>
        </p:txBody>
      </p:sp>
      <p:sp>
        <p:nvSpPr>
          <p:cNvPr id="7" name="Down Arrow 6"/>
          <p:cNvSpPr/>
          <p:nvPr/>
        </p:nvSpPr>
        <p:spPr bwMode="auto">
          <a:xfrm>
            <a:off x="3276600" y="2679192"/>
            <a:ext cx="484632" cy="978408"/>
          </a:xfrm>
          <a:prstGeom prst="downArrow">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smtClean="0">
              <a:ln>
                <a:noFill/>
              </a:ln>
              <a:solidFill>
                <a:schemeClr val="tx1"/>
              </a:solidFill>
              <a:effectLst/>
              <a:latin typeface="Book Antiqua" pitchFamily="18" charset="0"/>
            </a:endParaRPr>
          </a:p>
        </p:txBody>
      </p:sp>
      <p:sp>
        <p:nvSpPr>
          <p:cNvPr id="8" name="Down Arrow 7"/>
          <p:cNvSpPr/>
          <p:nvPr/>
        </p:nvSpPr>
        <p:spPr bwMode="auto">
          <a:xfrm rot="2143717">
            <a:off x="4566051" y="2559288"/>
            <a:ext cx="914400" cy="2362200"/>
          </a:xfrm>
          <a:prstGeom prst="downArrow">
            <a:avLst/>
          </a:prstGeom>
          <a:solidFill>
            <a:schemeClr val="bg1">
              <a:lumMod val="2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00" b="0" i="0" u="none" strike="noStrike" cap="none" normalizeH="0" baseline="0" smtClean="0">
              <a:ln>
                <a:noFill/>
              </a:ln>
              <a:solidFill>
                <a:schemeClr val="tx1"/>
              </a:solidFill>
              <a:effectLst/>
              <a:latin typeface="Book Antiqua" pitchFamily="18" charset="0"/>
            </a:endParaRPr>
          </a:p>
        </p:txBody>
      </p:sp>
      <p:sp>
        <p:nvSpPr>
          <p:cNvPr id="9" name="TextBox 8"/>
          <p:cNvSpPr txBox="1"/>
          <p:nvPr/>
        </p:nvSpPr>
        <p:spPr>
          <a:xfrm>
            <a:off x="2743200" y="5029200"/>
            <a:ext cx="1676400" cy="1077218"/>
          </a:xfrm>
          <a:prstGeom prst="rect">
            <a:avLst/>
          </a:prstGeom>
          <a:noFill/>
        </p:spPr>
        <p:txBody>
          <a:bodyPr wrap="square" rtlCol="0">
            <a:spAutoFit/>
          </a:bodyPr>
          <a:lstStyle/>
          <a:p>
            <a:r>
              <a:rPr lang="en-US" sz="3200" b="1" dirty="0" smtClean="0">
                <a:solidFill>
                  <a:srgbClr val="FFFFFF"/>
                </a:solidFill>
                <a:latin typeface="Comic Sans MS" pitchFamily="66" charset="0"/>
              </a:rPr>
              <a:t>Project</a:t>
            </a:r>
          </a:p>
          <a:p>
            <a:r>
              <a:rPr lang="en-US" sz="3200" b="1" dirty="0" smtClean="0">
                <a:solidFill>
                  <a:srgbClr val="FFFFFF"/>
                </a:solidFill>
                <a:latin typeface="Comic Sans MS" pitchFamily="66" charset="0"/>
              </a:rPr>
              <a:t>Quality</a:t>
            </a:r>
            <a:endParaRPr lang="en-US" sz="3200" b="1" dirty="0">
              <a:solidFill>
                <a:srgbClr val="FFFFFF"/>
              </a:solidFill>
              <a:latin typeface="Comic Sans MS" pitchFamily="66" charset="0"/>
            </a:endParaRPr>
          </a:p>
        </p:txBody>
      </p:sp>
      <p:sp>
        <p:nvSpPr>
          <p:cNvPr id="10" name="Rounded Rectangle 9"/>
          <p:cNvSpPr/>
          <p:nvPr/>
        </p:nvSpPr>
        <p:spPr bwMode="auto">
          <a:xfrm>
            <a:off x="5334000" y="3810000"/>
            <a:ext cx="3657600" cy="2514600"/>
          </a:xfrm>
          <a:prstGeom prst="roundRect">
            <a:avLst/>
          </a:prstGeom>
          <a:solidFill>
            <a:srgbClr val="FFFF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smtClean="0">
                <a:latin typeface="Comic Sans MS" pitchFamily="66" charset="0"/>
              </a:rPr>
              <a:t>And all three are inter-related -  Changes in one will always impact the other two!</a:t>
            </a:r>
            <a:endParaRPr kumimoji="0" lang="en-US" sz="2800" b="0" i="0" u="none" strike="noStrike" cap="none" normalizeH="0" baseline="0" dirty="0" smtClean="0">
              <a:ln>
                <a:noFill/>
              </a:ln>
              <a:effectLst/>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76200" y="152400"/>
            <a:ext cx="8991600" cy="738664"/>
          </a:xfrm>
          <a:prstGeom prst="rect">
            <a:avLst/>
          </a:prstGeom>
          <a:solidFill>
            <a:srgbClr val="C00000"/>
          </a:solidFill>
          <a:ln w="38100">
            <a:solidFill>
              <a:schemeClr val="tx1"/>
            </a:solidFill>
            <a:miter lim="800000"/>
            <a:headEnd/>
            <a:tailEnd/>
          </a:ln>
        </p:spPr>
        <p:txBody>
          <a:bodyPr wrap="square">
            <a:spAutoFit/>
          </a:bodyPr>
          <a:lstStyle/>
          <a:p>
            <a:pPr algn="ctr">
              <a:spcBef>
                <a:spcPct val="50000"/>
              </a:spcBef>
              <a:defRPr/>
            </a:pPr>
            <a:r>
              <a:rPr lang="en-US" sz="4200" dirty="0" smtClean="0">
                <a:solidFill>
                  <a:srgbClr val="FFFFFF"/>
                </a:solidFill>
                <a:latin typeface="Comic Sans MS" pitchFamily="66" charset="0"/>
              </a:rPr>
              <a:t>Changes in Time – Project Duration</a:t>
            </a:r>
            <a:endParaRPr lang="en-US" sz="4200" b="1" dirty="0">
              <a:solidFill>
                <a:srgbClr val="FFFFFF"/>
              </a:solidFill>
              <a:latin typeface="Comic Sans MS" pitchFamily="66" charset="0"/>
            </a:endParaRPr>
          </a:p>
        </p:txBody>
      </p:sp>
      <p:sp>
        <p:nvSpPr>
          <p:cNvPr id="836615" name="Text Box 7"/>
          <p:cNvSpPr txBox="1">
            <a:spLocks noChangeArrowheads="1"/>
          </p:cNvSpPr>
          <p:nvPr/>
        </p:nvSpPr>
        <p:spPr bwMode="auto">
          <a:xfrm>
            <a:off x="76200" y="956131"/>
            <a:ext cx="8839200" cy="5139869"/>
          </a:xfrm>
          <a:prstGeom prst="rect">
            <a:avLst/>
          </a:prstGeom>
          <a:noFill/>
          <a:ln w="9525">
            <a:noFill/>
            <a:miter lim="800000"/>
            <a:headEnd/>
            <a:tailEnd/>
          </a:ln>
        </p:spPr>
        <p:txBody>
          <a:bodyPr>
            <a:spAutoFit/>
          </a:bodyPr>
          <a:lstStyle/>
          <a:p>
            <a:pPr>
              <a:spcBef>
                <a:spcPct val="50000"/>
              </a:spcBef>
              <a:buClr>
                <a:schemeClr val="accent6">
                  <a:lumMod val="50000"/>
                </a:schemeClr>
              </a:buClr>
              <a:defRPr/>
            </a:pPr>
            <a:endParaRPr lang="en-US" sz="1200" b="1" dirty="0" smtClean="0">
              <a:latin typeface="Comic Sans MS" pitchFamily="66" charset="0"/>
            </a:endParaRPr>
          </a:p>
          <a:p>
            <a:pPr marL="63500" lvl="0" indent="-63500">
              <a:tabLst>
                <a:tab pos="914400" algn="l"/>
                <a:tab pos="1371600" algn="l"/>
              </a:tabLst>
            </a:pPr>
            <a:r>
              <a:rPr lang="en-US" sz="3200" dirty="0" smtClean="0">
                <a:latin typeface="Comic Sans MS" pitchFamily="66" charset="0"/>
              </a:rPr>
              <a:t>If the required completion date is “moved-up” (time is reduced), what might be the impact on scope and budget?</a:t>
            </a:r>
          </a:p>
          <a:p>
            <a:pPr marL="63500" lvl="0" indent="-63500">
              <a:tabLst>
                <a:tab pos="914400" algn="l"/>
                <a:tab pos="1371600" algn="l"/>
              </a:tabLst>
            </a:pPr>
            <a:endParaRPr lang="en-US" sz="1000" dirty="0" smtClean="0">
              <a:latin typeface="Comic Sans MS" pitchFamily="66" charset="0"/>
            </a:endParaRPr>
          </a:p>
          <a:p>
            <a:pPr marL="457200" lvl="0" indent="-457200">
              <a:buFont typeface="Wingdings" pitchFamily="2" charset="2"/>
              <a:buChar char="§"/>
              <a:tabLst>
                <a:tab pos="914400" algn="l"/>
                <a:tab pos="1371600" algn="l"/>
              </a:tabLst>
            </a:pPr>
            <a:r>
              <a:rPr lang="en-US" sz="2800" u="sng" dirty="0" smtClean="0">
                <a:solidFill>
                  <a:srgbClr val="C00000"/>
                </a:solidFill>
                <a:latin typeface="Comic Sans MS" pitchFamily="66" charset="0"/>
              </a:rPr>
              <a:t>Scope</a:t>
            </a:r>
            <a:r>
              <a:rPr lang="en-US" sz="2800" dirty="0" smtClean="0">
                <a:latin typeface="Comic Sans MS" pitchFamily="66" charset="0"/>
              </a:rPr>
              <a:t>: Might need to be reduced – less time means doing less work unless… </a:t>
            </a:r>
          </a:p>
          <a:p>
            <a:pPr marL="63500" lvl="0" indent="-63500">
              <a:tabLst>
                <a:tab pos="914400" algn="l"/>
                <a:tab pos="1371600" algn="l"/>
              </a:tabLst>
            </a:pPr>
            <a:endParaRPr lang="en-US" sz="1000" u="sng" dirty="0">
              <a:solidFill>
                <a:srgbClr val="C00000"/>
              </a:solidFill>
              <a:latin typeface="Comic Sans MS" pitchFamily="66" charset="0"/>
            </a:endParaRPr>
          </a:p>
          <a:p>
            <a:pPr marL="457200" lvl="0" indent="-457200">
              <a:buFont typeface="Wingdings" pitchFamily="2" charset="2"/>
              <a:buChar char="§"/>
              <a:tabLst>
                <a:tab pos="914400" algn="l"/>
                <a:tab pos="1371600" algn="l"/>
              </a:tabLst>
            </a:pPr>
            <a:r>
              <a:rPr lang="en-US" sz="2800" u="sng" dirty="0" smtClean="0">
                <a:solidFill>
                  <a:srgbClr val="C00000"/>
                </a:solidFill>
                <a:latin typeface="Comic Sans MS" pitchFamily="66" charset="0"/>
              </a:rPr>
              <a:t>Budget</a:t>
            </a:r>
            <a:r>
              <a:rPr lang="en-US" sz="2800" dirty="0" smtClean="0">
                <a:latin typeface="Comic Sans MS" pitchFamily="66" charset="0"/>
              </a:rPr>
              <a:t>: If scope </a:t>
            </a:r>
            <a:r>
              <a:rPr lang="en-US" sz="2800" dirty="0">
                <a:latin typeface="Comic Sans MS" pitchFamily="66" charset="0"/>
              </a:rPr>
              <a:t>can’t be </a:t>
            </a:r>
            <a:r>
              <a:rPr lang="en-US" sz="2800" dirty="0" smtClean="0">
                <a:latin typeface="Comic Sans MS" pitchFamily="66" charset="0"/>
              </a:rPr>
              <a:t>reduced, then budget might need to be increased - more resources committed to meet the abbreviated schedule.</a:t>
            </a:r>
          </a:p>
          <a:p>
            <a:pPr marL="1778000" indent="-685800">
              <a:tabLst>
                <a:tab pos="863600" algn="l"/>
                <a:tab pos="1600200" algn="l"/>
              </a:tabLst>
            </a:pPr>
            <a:endParaRPr lang="en-US" sz="3200" dirty="0" smtClean="0">
              <a:latin typeface="Comic Sans MS" pitchFamily="66" charset="0"/>
            </a:endParaRPr>
          </a:p>
          <a:p>
            <a:pPr lvl="1">
              <a:buClr>
                <a:srgbClr val="C00000"/>
              </a:buClr>
              <a:defRPr/>
            </a:pPr>
            <a:endParaRPr lang="en-US" sz="2800" dirty="0">
              <a:latin typeface="Comic Sans MS" pitchFamily="66" charset="0"/>
            </a:endParaRPr>
          </a:p>
        </p:txBody>
      </p:sp>
      <p:sp>
        <p:nvSpPr>
          <p:cNvPr id="4" name="TextBox 3"/>
          <p:cNvSpPr txBox="1"/>
          <p:nvPr/>
        </p:nvSpPr>
        <p:spPr>
          <a:xfrm>
            <a:off x="381000" y="5334000"/>
            <a:ext cx="8458200" cy="954107"/>
          </a:xfrm>
          <a:prstGeom prst="rect">
            <a:avLst/>
          </a:prstGeom>
          <a:solidFill>
            <a:schemeClr val="bg1">
              <a:lumMod val="25000"/>
            </a:schemeClr>
          </a:solidFill>
          <a:ln w="38100">
            <a:solidFill>
              <a:schemeClr val="tx1"/>
            </a:solidFill>
          </a:ln>
        </p:spPr>
        <p:txBody>
          <a:bodyPr wrap="square" rtlCol="0">
            <a:spAutoFit/>
          </a:bodyPr>
          <a:lstStyle/>
          <a:p>
            <a:r>
              <a:rPr lang="en-US" sz="2800" dirty="0" smtClean="0">
                <a:solidFill>
                  <a:srgbClr val="FFFF00"/>
                </a:solidFill>
                <a:latin typeface="Comic Sans MS" pitchFamily="66" charset="0"/>
              </a:rPr>
              <a:t>But that doesn’t always work!  Sometimes “adding manpower to a late project only makes it later.”</a:t>
            </a:r>
            <a:endParaRPr lang="en-US" sz="2800" dirty="0">
              <a:solidFill>
                <a:srgbClr val="FFFF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66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661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381000" y="152400"/>
            <a:ext cx="8382000" cy="1323439"/>
          </a:xfrm>
          <a:prstGeom prst="rect">
            <a:avLst/>
          </a:prstGeom>
          <a:solidFill>
            <a:srgbClr val="C00000"/>
          </a:solidFill>
          <a:ln w="38100">
            <a:solidFill>
              <a:schemeClr val="tx1"/>
            </a:solidFill>
            <a:miter lim="800000"/>
            <a:headEnd/>
            <a:tailEnd/>
          </a:ln>
        </p:spPr>
        <p:txBody>
          <a:bodyPr>
            <a:spAutoFit/>
          </a:bodyPr>
          <a:lstStyle/>
          <a:p>
            <a:pPr algn="ctr">
              <a:spcBef>
                <a:spcPct val="50000"/>
              </a:spcBef>
              <a:defRPr/>
            </a:pPr>
            <a:r>
              <a:rPr lang="en-US" sz="4000" dirty="0" smtClean="0">
                <a:solidFill>
                  <a:srgbClr val="FFFFFF"/>
                </a:solidFill>
                <a:latin typeface="Comic Sans MS" pitchFamily="66" charset="0"/>
              </a:rPr>
              <a:t>Important Concepts in Project Management</a:t>
            </a:r>
            <a:endParaRPr lang="en-US" sz="4000" dirty="0">
              <a:solidFill>
                <a:srgbClr val="FFFFFF"/>
              </a:solidFill>
              <a:latin typeface="Comic Sans MS" pitchFamily="66" charset="0"/>
            </a:endParaRPr>
          </a:p>
        </p:txBody>
      </p:sp>
      <p:sp>
        <p:nvSpPr>
          <p:cNvPr id="840709" name="Text Box 5"/>
          <p:cNvSpPr txBox="1">
            <a:spLocks noChangeArrowheads="1"/>
          </p:cNvSpPr>
          <p:nvPr/>
        </p:nvSpPr>
        <p:spPr bwMode="auto">
          <a:xfrm>
            <a:off x="1676400" y="1447800"/>
            <a:ext cx="5867400" cy="4678204"/>
          </a:xfrm>
          <a:prstGeom prst="rect">
            <a:avLst/>
          </a:prstGeom>
          <a:noFill/>
          <a:ln w="57150">
            <a:noFill/>
            <a:miter lim="800000"/>
            <a:headEnd/>
            <a:tailEnd/>
          </a:ln>
          <a:effectLst/>
        </p:spPr>
        <p:txBody>
          <a:bodyPr wrap="square">
            <a:spAutoFit/>
          </a:bodyPr>
          <a:lstStyle/>
          <a:p>
            <a:pPr algn="ctr">
              <a:spcBef>
                <a:spcPct val="50000"/>
              </a:spcBef>
              <a:defRPr/>
            </a:pPr>
            <a:endParaRPr lang="en-US" sz="1000" b="1" dirty="0" smtClean="0">
              <a:latin typeface="Comic Sans MS" pitchFamily="66" charset="0"/>
            </a:endParaRPr>
          </a:p>
          <a:p>
            <a:pPr marL="457200" indent="-457200">
              <a:spcBef>
                <a:spcPct val="50000"/>
              </a:spcBef>
              <a:buClr>
                <a:srgbClr val="C00000"/>
              </a:buClr>
              <a:buFont typeface="Wingdings" pitchFamily="2" charset="2"/>
              <a:buChar char="ü"/>
              <a:defRPr/>
            </a:pPr>
            <a:r>
              <a:rPr lang="en-US" sz="3600" dirty="0" smtClean="0">
                <a:latin typeface="Comic Sans MS" pitchFamily="66" charset="0"/>
              </a:rPr>
              <a:t>   </a:t>
            </a:r>
            <a:r>
              <a:rPr lang="en-US" sz="3800" dirty="0" smtClean="0">
                <a:latin typeface="Comic Sans MS" pitchFamily="66" charset="0"/>
              </a:rPr>
              <a:t>Project Life Cycle</a:t>
            </a:r>
          </a:p>
          <a:p>
            <a:pPr marL="457200" indent="-457200">
              <a:spcBef>
                <a:spcPct val="50000"/>
              </a:spcBef>
              <a:buClr>
                <a:srgbClr val="C00000"/>
              </a:buClr>
              <a:buFont typeface="Wingdings" pitchFamily="2" charset="2"/>
              <a:buChar char="ü"/>
              <a:defRPr/>
            </a:pPr>
            <a:r>
              <a:rPr lang="en-US" sz="3800" dirty="0" smtClean="0">
                <a:latin typeface="Comic Sans MS" pitchFamily="66" charset="0"/>
              </a:rPr>
              <a:t>   Control Concepts</a:t>
            </a:r>
          </a:p>
          <a:p>
            <a:pPr marL="457200" indent="-457200">
              <a:spcBef>
                <a:spcPct val="50000"/>
              </a:spcBef>
              <a:buClr>
                <a:srgbClr val="C00000"/>
              </a:buClr>
              <a:buFont typeface="Wingdings" pitchFamily="2" charset="2"/>
              <a:buChar char="ü"/>
              <a:defRPr/>
            </a:pPr>
            <a:r>
              <a:rPr lang="en-US" sz="3800" dirty="0" smtClean="0">
                <a:latin typeface="Comic Sans MS" pitchFamily="66" charset="0"/>
              </a:rPr>
              <a:t>   Critical Path</a:t>
            </a:r>
          </a:p>
          <a:p>
            <a:pPr marL="457200" indent="-457200">
              <a:spcBef>
                <a:spcPct val="50000"/>
              </a:spcBef>
              <a:buClr>
                <a:srgbClr val="C00000"/>
              </a:buClr>
              <a:buFont typeface="Wingdings" pitchFamily="2" charset="2"/>
              <a:buChar char="ü"/>
              <a:defRPr/>
            </a:pPr>
            <a:r>
              <a:rPr lang="en-US" sz="3800" dirty="0" smtClean="0">
                <a:latin typeface="Comic Sans MS" pitchFamily="66" charset="0"/>
              </a:rPr>
              <a:t>   Float Time</a:t>
            </a:r>
          </a:p>
          <a:p>
            <a:pPr>
              <a:spcBef>
                <a:spcPct val="50000"/>
              </a:spcBef>
              <a:buClr>
                <a:schemeClr val="tx2"/>
              </a:buClr>
              <a:defRPr/>
            </a:pPr>
            <a:endParaRPr lang="en-US" sz="4000" u="sng" dirty="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y Documents">
  <a:themeElements>
    <a:clrScheme name="">
      <a:dk1>
        <a:srgbClr val="000000"/>
      </a:dk1>
      <a:lt1>
        <a:srgbClr val="C0C0FF"/>
      </a:lt1>
      <a:dk2>
        <a:srgbClr val="0000FF"/>
      </a:dk2>
      <a:lt2>
        <a:srgbClr val="8080FF"/>
      </a:lt2>
      <a:accent1>
        <a:srgbClr val="E000E0"/>
      </a:accent1>
      <a:accent2>
        <a:srgbClr val="00FF00"/>
      </a:accent2>
      <a:accent3>
        <a:srgbClr val="DCDCFF"/>
      </a:accent3>
      <a:accent4>
        <a:srgbClr val="000000"/>
      </a:accent4>
      <a:accent5>
        <a:srgbClr val="EDAAED"/>
      </a:accent5>
      <a:accent6>
        <a:srgbClr val="00E700"/>
      </a:accent6>
      <a:hlink>
        <a:srgbClr val="FF0000"/>
      </a:hlink>
      <a:folHlink>
        <a:srgbClr val="4040FF"/>
      </a:folHlink>
    </a:clrScheme>
    <a:fontScheme name="My Documents">
      <a:majorFont>
        <a:latin typeface="Arial"/>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My Documen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y Document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y Document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y Document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y Documen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y Documen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y Documen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18772</TotalTime>
  <Pages>5</Pages>
  <Words>2205</Words>
  <Application>Microsoft Office PowerPoint</Application>
  <PresentationFormat>On-screen Show (4:3)</PresentationFormat>
  <Paragraphs>246</Paragraphs>
  <Slides>46</Slides>
  <Notes>46</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My Documents</vt:lpstr>
      <vt:lpstr>COMP 918: Research Administration for Scientists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Congresswoman Jane Harmon</dc:title>
  <dc:creator>Raymond L. Bates</dc:creator>
  <dc:description>used for viewgraph presentations</dc:description>
  <cp:lastModifiedBy>Lenovo User</cp:lastModifiedBy>
  <cp:revision>873</cp:revision>
  <cp:lastPrinted>1999-02-26T00:13:06Z</cp:lastPrinted>
  <dcterms:created xsi:type="dcterms:W3CDTF">1996-01-11T12:18:14Z</dcterms:created>
  <dcterms:modified xsi:type="dcterms:W3CDTF">2013-01-09T07:16:00Z</dcterms:modified>
</cp:coreProperties>
</file>